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6" r:id="rId2"/>
    <p:sldId id="304" r:id="rId3"/>
    <p:sldId id="306" r:id="rId4"/>
    <p:sldId id="302" r:id="rId5"/>
    <p:sldId id="270" r:id="rId6"/>
    <p:sldId id="262" r:id="rId7"/>
    <p:sldId id="258" r:id="rId8"/>
    <p:sldId id="261" r:id="rId9"/>
    <p:sldId id="263" r:id="rId10"/>
    <p:sldId id="264" r:id="rId11"/>
    <p:sldId id="268" r:id="rId12"/>
    <p:sldId id="265" r:id="rId13"/>
    <p:sldId id="257" r:id="rId14"/>
    <p:sldId id="271" r:id="rId15"/>
    <p:sldId id="269" r:id="rId16"/>
    <p:sldId id="281" r:id="rId17"/>
    <p:sldId id="280" r:id="rId18"/>
    <p:sldId id="275" r:id="rId19"/>
    <p:sldId id="273" r:id="rId20"/>
    <p:sldId id="274" r:id="rId21"/>
    <p:sldId id="277" r:id="rId22"/>
    <p:sldId id="276" r:id="rId23"/>
    <p:sldId id="305" r:id="rId24"/>
    <p:sldId id="279" r:id="rId25"/>
    <p:sldId id="282" r:id="rId26"/>
    <p:sldId id="303" r:id="rId27"/>
    <p:sldId id="301" r:id="rId28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uud van Dodewaard" initials="Rv" lastIdx="1" clrIdx="0">
    <p:extLst>
      <p:ext uri="{19B8F6BF-5375-455C-9EA6-DF929625EA0E}">
        <p15:presenceInfo xmlns:p15="http://schemas.microsoft.com/office/powerpoint/2012/main" userId="4da0dda8b9c571d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C2E83"/>
    <a:srgbClr val="F59F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610" autoAdjust="0"/>
    <p:restoredTop sz="86391" autoAdjust="0"/>
  </p:normalViewPr>
  <p:slideViewPr>
    <p:cSldViewPr>
      <p:cViewPr varScale="1">
        <p:scale>
          <a:sx n="66" d="100"/>
          <a:sy n="66" d="100"/>
        </p:scale>
        <p:origin x="322" y="6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7494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7464"/>
    </p:cViewPr>
  </p:sorterViewPr>
  <p:notesViewPr>
    <p:cSldViewPr>
      <p:cViewPr varScale="1">
        <p:scale>
          <a:sx n="65" d="100"/>
          <a:sy n="65" d="100"/>
        </p:scale>
        <p:origin x="1954" y="2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commentAuthors" Target="commentAuthors.xml"/><Relationship Id="rId8" Type="http://schemas.openxmlformats.org/officeDocument/2006/relationships/slide" Target="slides/slide7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10-11T16:17:22.192" idx="1">
    <p:pos x="10" y="10"/>
    <p:text/>
    <p:extLst>
      <p:ext uri="{C676402C-5697-4E1C-873F-D02D1690AC5C}">
        <p15:threadingInfo xmlns:p15="http://schemas.microsoft.com/office/powerpoint/2012/main" timeZoneBias="-1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E461D0-748E-48CB-9D0A-EC165F901781}" type="datetimeFigureOut">
              <a:rPr lang="nl-NL" smtClean="0"/>
              <a:t>18-3-2024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A79CA9-DA81-406C-8959-14770092227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616674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A79CA9-DA81-406C-8959-147700922271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427780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A79CA9-DA81-406C-8959-147700922271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191005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A79CA9-DA81-406C-8959-147700922271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478900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A79CA9-DA81-406C-8959-147700922271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74350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A79CA9-DA81-406C-8959-147700922271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079783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A79CA9-DA81-406C-8959-147700922271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544923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A79CA9-DA81-406C-8959-147700922271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324007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A79CA9-DA81-406C-8959-147700922271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558580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9FFF64-4124-5822-3C5D-D4C1CB7AF9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3A35B9A7-DC5E-C266-09F3-6E9C085D25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Klikken om de ondertitelstijl van het model te bewerken</a:t>
            </a:r>
          </a:p>
        </p:txBody>
      </p:sp>
      <p:grpSp>
        <p:nvGrpSpPr>
          <p:cNvPr id="7" name="Groep 6">
            <a:extLst>
              <a:ext uri="{FF2B5EF4-FFF2-40B4-BE49-F238E27FC236}">
                <a16:creationId xmlns:a16="http://schemas.microsoft.com/office/drawing/2014/main" id="{D8154EB5-F954-90BC-2008-4548AAF16FE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EE0F8BCE-DBE5-EF08-2AC5-7B5E5ED306F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63352" y="188640"/>
              <a:ext cx="2160240" cy="738639"/>
            </a:xfrm>
            <a:prstGeom prst="rect">
              <a:avLst/>
            </a:prstGeom>
          </p:spPr>
        </p:pic>
        <p:sp>
          <p:nvSpPr>
            <p:cNvPr id="9" name="Rechthoek 8">
              <a:extLst>
                <a:ext uri="{FF2B5EF4-FFF2-40B4-BE49-F238E27FC236}">
                  <a16:creationId xmlns:a16="http://schemas.microsoft.com/office/drawing/2014/main" id="{E82A9845-90FB-CCAD-779D-6AFD362A3689}"/>
                </a:ext>
              </a:extLst>
            </p:cNvPr>
            <p:cNvSpPr/>
            <p:nvPr/>
          </p:nvSpPr>
          <p:spPr>
            <a:xfrm>
              <a:off x="2927648" y="0"/>
              <a:ext cx="9264352" cy="980728"/>
            </a:xfrm>
            <a:prstGeom prst="rect">
              <a:avLst/>
            </a:prstGeom>
            <a:solidFill>
              <a:srgbClr val="2C2E83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0" name="Rechthoek 9">
              <a:extLst>
                <a:ext uri="{FF2B5EF4-FFF2-40B4-BE49-F238E27FC236}">
                  <a16:creationId xmlns:a16="http://schemas.microsoft.com/office/drawing/2014/main" id="{CAA12B99-C116-3617-A2BC-8CEE5FA5B876}"/>
                </a:ext>
              </a:extLst>
            </p:cNvPr>
            <p:cNvSpPr/>
            <p:nvPr/>
          </p:nvSpPr>
          <p:spPr>
            <a:xfrm>
              <a:off x="0" y="6453336"/>
              <a:ext cx="12192000" cy="404664"/>
            </a:xfrm>
            <a:prstGeom prst="rect">
              <a:avLst/>
            </a:prstGeom>
            <a:solidFill>
              <a:srgbClr val="2C2E8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F432B184-C71A-109B-370E-0A20D4B4AEE7}"/>
                </a:ext>
              </a:extLst>
            </p:cNvPr>
            <p:cNvSpPr/>
            <p:nvPr/>
          </p:nvSpPr>
          <p:spPr>
            <a:xfrm>
              <a:off x="0" y="6358324"/>
              <a:ext cx="12192000" cy="41563"/>
            </a:xfrm>
            <a:prstGeom prst="rect">
              <a:avLst/>
            </a:prstGeom>
            <a:solidFill>
              <a:srgbClr val="F59F2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</p:spTree>
    <p:extLst>
      <p:ext uri="{BB962C8B-B14F-4D97-AF65-F5344CB8AC3E}">
        <p14:creationId xmlns:p14="http://schemas.microsoft.com/office/powerpoint/2010/main" val="16958927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C458B23-DD33-C708-EA25-02DAFD4F44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6F1446E6-1750-C624-7AD8-384563FF91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E49F082-2806-4EC1-F731-D7125E5C57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C77809-DB84-499A-9E2E-B04BD130A83F}" type="datetimeFigureOut">
              <a:rPr lang="nl-NL" smtClean="0"/>
              <a:t>18-3-2024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F92A57E-6A0F-81E4-E5F3-4113E0ADAC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7A5E90A-0F20-79F0-F74F-2454E6BE5C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DE0073-5CAB-49A7-8797-E16A24E407A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245115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854A3D38-FCCB-945E-04FA-DBA6F911606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1052735"/>
            <a:ext cx="2628900" cy="5124227"/>
          </a:xfrm>
        </p:spPr>
        <p:txBody>
          <a:bodyPr vert="eaVert"/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0426237E-4152-0C1B-DB03-2CDDCCE892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052735"/>
            <a:ext cx="7734300" cy="5124228"/>
          </a:xfrm>
        </p:spPr>
        <p:txBody>
          <a:bodyPr vert="eaVert"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CF6FABA-2756-025A-E895-849F2C9C22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C77809-DB84-499A-9E2E-B04BD130A83F}" type="datetimeFigureOut">
              <a:rPr lang="nl-NL" smtClean="0"/>
              <a:t>18-3-2024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E6055EC-98F3-7C93-0880-8A211442E3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F5BA719-8022-C2EE-523A-B6BD5D65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DE0073-5CAB-49A7-8797-E16A24E407A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64781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7419033-888E-E703-B426-F1A1ABACDC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80728"/>
            <a:ext cx="10515600" cy="1325563"/>
          </a:xfrm>
        </p:spPr>
        <p:txBody>
          <a:bodyPr/>
          <a:lstStyle>
            <a:lvl1pPr>
              <a:defRPr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F74AB05-DF6C-C521-E05B-1D9C87ED11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20887"/>
            <a:ext cx="10515600" cy="3756075"/>
          </a:xfrm>
        </p:spPr>
        <p:txBody>
          <a:bodyPr/>
          <a:lstStyle>
            <a:lvl1pPr>
              <a:defRPr sz="2400">
                <a:latin typeface="Montserrat Medium" panose="00000600000000000000" pitchFamily="2" charset="0"/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23DD13E-D13D-69C7-51C7-6E3B1AA03D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C77809-DB84-499A-9E2E-B04BD130A83F}" type="datetimeFigureOut">
              <a:rPr lang="nl-NL" smtClean="0"/>
              <a:t>18-3-2024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BCC2696-F21D-220F-9CA7-A5E83D917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29439F9-6A0E-5E29-DC43-D6071B2D9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DE0073-5CAB-49A7-8797-E16A24E407A9}" type="slidenum">
              <a:rPr lang="nl-NL" smtClean="0"/>
              <a:t>‹nr.›</a:t>
            </a:fld>
            <a:endParaRPr lang="nl-NL"/>
          </a:p>
        </p:txBody>
      </p:sp>
      <p:grpSp>
        <p:nvGrpSpPr>
          <p:cNvPr id="7" name="Groep 6">
            <a:extLst>
              <a:ext uri="{FF2B5EF4-FFF2-40B4-BE49-F238E27FC236}">
                <a16:creationId xmlns:a16="http://schemas.microsoft.com/office/drawing/2014/main" id="{3179871D-67CB-6BF2-D2A6-6169F80D3D4E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BABC6408-3EC6-66BB-FE25-82DAEF0A769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63352" y="188640"/>
              <a:ext cx="2160240" cy="738639"/>
            </a:xfrm>
            <a:prstGeom prst="rect">
              <a:avLst/>
            </a:prstGeom>
          </p:spPr>
        </p:pic>
        <p:sp>
          <p:nvSpPr>
            <p:cNvPr id="9" name="Rechthoek 8">
              <a:extLst>
                <a:ext uri="{FF2B5EF4-FFF2-40B4-BE49-F238E27FC236}">
                  <a16:creationId xmlns:a16="http://schemas.microsoft.com/office/drawing/2014/main" id="{60064C53-CD3E-31A1-95E3-B1A8429F01C8}"/>
                </a:ext>
              </a:extLst>
            </p:cNvPr>
            <p:cNvSpPr/>
            <p:nvPr/>
          </p:nvSpPr>
          <p:spPr>
            <a:xfrm>
              <a:off x="2927648" y="0"/>
              <a:ext cx="9264352" cy="980728"/>
            </a:xfrm>
            <a:prstGeom prst="rect">
              <a:avLst/>
            </a:prstGeom>
            <a:solidFill>
              <a:srgbClr val="2C2E83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0" name="Rechthoek 9">
              <a:extLst>
                <a:ext uri="{FF2B5EF4-FFF2-40B4-BE49-F238E27FC236}">
                  <a16:creationId xmlns:a16="http://schemas.microsoft.com/office/drawing/2014/main" id="{323F02D1-F461-53F5-D5E2-84759F90A864}"/>
                </a:ext>
              </a:extLst>
            </p:cNvPr>
            <p:cNvSpPr/>
            <p:nvPr/>
          </p:nvSpPr>
          <p:spPr>
            <a:xfrm>
              <a:off x="0" y="6453336"/>
              <a:ext cx="12192000" cy="404664"/>
            </a:xfrm>
            <a:prstGeom prst="rect">
              <a:avLst/>
            </a:prstGeom>
            <a:solidFill>
              <a:srgbClr val="2C2E8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9E0FE0B4-84FB-1CB9-D24B-9FA1B294096A}"/>
                </a:ext>
              </a:extLst>
            </p:cNvPr>
            <p:cNvSpPr/>
            <p:nvPr/>
          </p:nvSpPr>
          <p:spPr>
            <a:xfrm>
              <a:off x="0" y="6358324"/>
              <a:ext cx="12192000" cy="41563"/>
            </a:xfrm>
            <a:prstGeom prst="rect">
              <a:avLst/>
            </a:prstGeom>
            <a:solidFill>
              <a:srgbClr val="F59F2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</p:spTree>
    <p:extLst>
      <p:ext uri="{BB962C8B-B14F-4D97-AF65-F5344CB8AC3E}">
        <p14:creationId xmlns:p14="http://schemas.microsoft.com/office/powerpoint/2010/main" val="25485605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B5920A-BB19-E70C-C80C-2A812AE18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82C91B2-F6DE-8ADB-7DE5-0A0F0A2286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B7F00C5-36BF-666E-3D47-19C62D13D5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C77809-DB84-499A-9E2E-B04BD130A83F}" type="datetimeFigureOut">
              <a:rPr lang="nl-NL" smtClean="0"/>
              <a:t>18-3-2024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AC8E3E2-2351-6495-AB46-CB7E21184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105BF2D-2E73-AA5E-E91D-8B69762E25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DE0073-5CAB-49A7-8797-E16A24E407A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886484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97EAE2-3A09-9F1A-908E-38B97216CE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D0F4123-682A-D059-DD8D-5CB520F24A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284507"/>
            <a:ext cx="5181600" cy="3892455"/>
          </a:xfrm>
        </p:spPr>
        <p:txBody>
          <a:bodyPr/>
          <a:lstStyle>
            <a:lvl1pPr>
              <a:defRPr sz="2000"/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2D4D948D-AA0F-B04E-98ED-1EEAEF6C67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284507"/>
            <a:ext cx="5181600" cy="3892456"/>
          </a:xfrm>
        </p:spPr>
        <p:txBody>
          <a:bodyPr/>
          <a:lstStyle>
            <a:lvl1pPr>
              <a:defRPr sz="2000"/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C8FF6BCF-C084-8577-B034-E29B226AC9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C77809-DB84-499A-9E2E-B04BD130A83F}" type="datetimeFigureOut">
              <a:rPr lang="nl-NL" smtClean="0"/>
              <a:t>18-3-2024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2EC71633-8F83-F60C-1455-1D1C9061A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2FEE6E2C-B149-EE55-B72E-588BCDFB9D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DE0073-5CAB-49A7-8797-E16A24E407A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114485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045350F-B8B5-DE96-2E27-2F191D4F5C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65719"/>
            <a:ext cx="10515600" cy="1325563"/>
          </a:xfrm>
        </p:spPr>
        <p:txBody>
          <a:bodyPr/>
          <a:lstStyle>
            <a:lvl1pPr>
              <a:defRPr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9B5B0B8-B8CB-1539-B592-3B526930A1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19979" y="214237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lang="nl-NL" sz="2000" b="1" kern="1200" dirty="0">
                <a:solidFill>
                  <a:schemeClr val="tx1"/>
                </a:solidFill>
                <a:latin typeface="Montserrat Medium" panose="00000600000000000000" pitchFamily="2" charset="0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93B68DF5-CF66-A600-0B49-A7D33A34F7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089849"/>
            <a:ext cx="5157787" cy="3099813"/>
          </a:xfrm>
        </p:spPr>
        <p:txBody>
          <a:bodyPr/>
          <a:lstStyle>
            <a:lvl1pPr>
              <a:defRPr lang="nl-NL" sz="2000" b="1" kern="1200" dirty="0">
                <a:solidFill>
                  <a:schemeClr val="tx1"/>
                </a:solidFill>
                <a:latin typeface="Montserrat Medium" panose="00000600000000000000" pitchFamily="2" charset="0"/>
                <a:ea typeface="+mn-ea"/>
                <a:cs typeface="+mn-cs"/>
              </a:defRPr>
            </a:lvl1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</a:pPr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9CBD0690-6540-5C1B-2775-0FB9D2377A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52391" y="214237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latin typeface="Montserrat Medium" panose="00000600000000000000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687F51B5-1596-7E92-C817-CC01855317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3089849"/>
            <a:ext cx="5183188" cy="3099813"/>
          </a:xfrm>
        </p:spPr>
        <p:txBody>
          <a:bodyPr/>
          <a:lstStyle>
            <a:lvl1pPr marL="228600" indent="-228600">
              <a:defRPr lang="nl-NL" sz="2000" b="1" kern="1200" dirty="0">
                <a:solidFill>
                  <a:schemeClr val="tx1"/>
                </a:solidFill>
                <a:latin typeface="Montserrat Medium" panose="00000600000000000000" pitchFamily="2" charset="0"/>
                <a:ea typeface="+mn-ea"/>
                <a:cs typeface="+mn-cs"/>
              </a:defRPr>
            </a:lvl1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E622D035-5D32-4DDD-221A-B48BD9FA88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C77809-DB84-499A-9E2E-B04BD130A83F}" type="datetimeFigureOut">
              <a:rPr lang="nl-NL" smtClean="0"/>
              <a:t>18-3-2024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D737069E-005E-804D-0875-6B054B540A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75C321E9-ED96-8C53-DA20-9F066759F2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DE0073-5CAB-49A7-8797-E16A24E407A9}" type="slidenum">
              <a:rPr lang="nl-NL" smtClean="0"/>
              <a:t>‹nr.›</a:t>
            </a:fld>
            <a:endParaRPr lang="nl-NL"/>
          </a:p>
        </p:txBody>
      </p:sp>
      <p:grpSp>
        <p:nvGrpSpPr>
          <p:cNvPr id="10" name="Groep 9">
            <a:extLst>
              <a:ext uri="{FF2B5EF4-FFF2-40B4-BE49-F238E27FC236}">
                <a16:creationId xmlns:a16="http://schemas.microsoft.com/office/drawing/2014/main" id="{850BF76A-4E5A-3464-3B64-D63C4A86830B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B8CDFB94-B430-C9D4-75DB-9596EFC3944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63352" y="188640"/>
              <a:ext cx="2160240" cy="738639"/>
            </a:xfrm>
            <a:prstGeom prst="rect">
              <a:avLst/>
            </a:prstGeom>
          </p:spPr>
        </p:pic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56384ACF-E04D-6C26-0B25-94A42893E7AD}"/>
                </a:ext>
              </a:extLst>
            </p:cNvPr>
            <p:cNvSpPr/>
            <p:nvPr/>
          </p:nvSpPr>
          <p:spPr>
            <a:xfrm>
              <a:off x="2927648" y="0"/>
              <a:ext cx="9264352" cy="980728"/>
            </a:xfrm>
            <a:prstGeom prst="rect">
              <a:avLst/>
            </a:prstGeom>
            <a:solidFill>
              <a:srgbClr val="2C2E83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273D2F8B-B6B9-0BFB-60E2-5303FCCDDB94}"/>
                </a:ext>
              </a:extLst>
            </p:cNvPr>
            <p:cNvSpPr/>
            <p:nvPr/>
          </p:nvSpPr>
          <p:spPr>
            <a:xfrm>
              <a:off x="0" y="6453336"/>
              <a:ext cx="12192000" cy="404664"/>
            </a:xfrm>
            <a:prstGeom prst="rect">
              <a:avLst/>
            </a:prstGeom>
            <a:solidFill>
              <a:srgbClr val="2C2E8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74E29DC7-0E2A-3E88-AEFA-4B1CA50E7533}"/>
                </a:ext>
              </a:extLst>
            </p:cNvPr>
            <p:cNvSpPr/>
            <p:nvPr/>
          </p:nvSpPr>
          <p:spPr>
            <a:xfrm>
              <a:off x="0" y="6358324"/>
              <a:ext cx="12192000" cy="41563"/>
            </a:xfrm>
            <a:prstGeom prst="rect">
              <a:avLst/>
            </a:prstGeom>
            <a:solidFill>
              <a:srgbClr val="F59F2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</p:spTree>
    <p:extLst>
      <p:ext uri="{BB962C8B-B14F-4D97-AF65-F5344CB8AC3E}">
        <p14:creationId xmlns:p14="http://schemas.microsoft.com/office/powerpoint/2010/main" val="22297953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33AB68-E0DE-0ACB-3ED8-6881ECC284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34177"/>
            <a:ext cx="10515600" cy="1325563"/>
          </a:xfrm>
        </p:spPr>
        <p:txBody>
          <a:bodyPr/>
          <a:lstStyle>
            <a:lvl1pPr>
              <a:defRPr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15ECEC2E-D01C-EEAB-BB86-8F16D81CE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C77809-DB84-499A-9E2E-B04BD130A83F}" type="datetimeFigureOut">
              <a:rPr lang="nl-NL" smtClean="0"/>
              <a:t>18-3-2024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36B05A04-2C71-7FE9-D029-580C14C75E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8FD266E7-5247-C3A9-4CFD-470FBA039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DE0073-5CAB-49A7-8797-E16A24E407A9}" type="slidenum">
              <a:rPr lang="nl-NL" smtClean="0"/>
              <a:t>‹nr.›</a:t>
            </a:fld>
            <a:endParaRPr lang="nl-NL"/>
          </a:p>
        </p:txBody>
      </p:sp>
      <p:grpSp>
        <p:nvGrpSpPr>
          <p:cNvPr id="6" name="Groep 5">
            <a:extLst>
              <a:ext uri="{FF2B5EF4-FFF2-40B4-BE49-F238E27FC236}">
                <a16:creationId xmlns:a16="http://schemas.microsoft.com/office/drawing/2014/main" id="{0EB26A21-8B32-3E18-85B8-A2FF6CD5B36D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394881DB-A969-4581-F982-2455DC2A883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63352" y="188640"/>
              <a:ext cx="2160240" cy="738639"/>
            </a:xfrm>
            <a:prstGeom prst="rect">
              <a:avLst/>
            </a:prstGeom>
          </p:spPr>
        </p:pic>
        <p:sp>
          <p:nvSpPr>
            <p:cNvPr id="8" name="Rechthoek 7">
              <a:extLst>
                <a:ext uri="{FF2B5EF4-FFF2-40B4-BE49-F238E27FC236}">
                  <a16:creationId xmlns:a16="http://schemas.microsoft.com/office/drawing/2014/main" id="{40C812AD-0E12-E54B-34B2-4E2BC1AE2FB6}"/>
                </a:ext>
              </a:extLst>
            </p:cNvPr>
            <p:cNvSpPr/>
            <p:nvPr/>
          </p:nvSpPr>
          <p:spPr>
            <a:xfrm>
              <a:off x="2927648" y="0"/>
              <a:ext cx="9264352" cy="980728"/>
            </a:xfrm>
            <a:prstGeom prst="rect">
              <a:avLst/>
            </a:prstGeom>
            <a:solidFill>
              <a:srgbClr val="2C2E83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9" name="Rechthoek 8">
              <a:extLst>
                <a:ext uri="{FF2B5EF4-FFF2-40B4-BE49-F238E27FC236}">
                  <a16:creationId xmlns:a16="http://schemas.microsoft.com/office/drawing/2014/main" id="{8F6E084F-BEAB-4160-0967-2A99444F34F6}"/>
                </a:ext>
              </a:extLst>
            </p:cNvPr>
            <p:cNvSpPr/>
            <p:nvPr/>
          </p:nvSpPr>
          <p:spPr>
            <a:xfrm>
              <a:off x="0" y="6453336"/>
              <a:ext cx="12192000" cy="404664"/>
            </a:xfrm>
            <a:prstGeom prst="rect">
              <a:avLst/>
            </a:prstGeom>
            <a:solidFill>
              <a:srgbClr val="2C2E8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0" name="Rechthoek 9">
              <a:extLst>
                <a:ext uri="{FF2B5EF4-FFF2-40B4-BE49-F238E27FC236}">
                  <a16:creationId xmlns:a16="http://schemas.microsoft.com/office/drawing/2014/main" id="{CE0CD81C-1C71-93F2-68BD-7670EDC22E20}"/>
                </a:ext>
              </a:extLst>
            </p:cNvPr>
            <p:cNvSpPr/>
            <p:nvPr/>
          </p:nvSpPr>
          <p:spPr>
            <a:xfrm>
              <a:off x="0" y="6358324"/>
              <a:ext cx="12192000" cy="41563"/>
            </a:xfrm>
            <a:prstGeom prst="rect">
              <a:avLst/>
            </a:prstGeom>
            <a:solidFill>
              <a:srgbClr val="F59F2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</p:spTree>
    <p:extLst>
      <p:ext uri="{BB962C8B-B14F-4D97-AF65-F5344CB8AC3E}">
        <p14:creationId xmlns:p14="http://schemas.microsoft.com/office/powerpoint/2010/main" val="1577439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57249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12EF988-3D74-46F5-7270-4DB138541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4"/>
            <a:ext cx="3932237" cy="106997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33049B2-F40C-E415-76BF-A386AC38DE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8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DC253FA4-EF1E-ACC8-7A76-E4FF401061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FE846602-164A-906F-29EC-1A2D8654B5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C77809-DB84-499A-9E2E-B04BD130A83F}" type="datetimeFigureOut">
              <a:rPr lang="nl-NL" smtClean="0"/>
              <a:t>18-3-2024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183258EC-8CA9-5D40-D229-957644A76C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37B01F61-92D4-7E7F-A00C-CE27EA7FA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DE0073-5CAB-49A7-8797-E16A24E407A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386890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18A8F38-BEA8-6CE6-602A-1C0DC5396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4"/>
            <a:ext cx="3932237" cy="106997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61ED83AA-8102-60F3-0807-A9E94D4B075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8ADE20F3-BDF2-AB97-D8CE-B349D6595C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99894F7A-7975-ABB3-04FE-D276F7CF06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C77809-DB84-499A-9E2E-B04BD130A83F}" type="datetimeFigureOut">
              <a:rPr lang="nl-NL" smtClean="0"/>
              <a:t>18-3-2024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B41DF33F-A288-A661-B02F-7833FE09F0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7EE7E27E-EB16-8851-D408-87246BBE1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DE0073-5CAB-49A7-8797-E16A24E407A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371758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476F421C-0DD8-3DBA-6C48-9E1BBD2A98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5894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C8D3B9E-4DD6-AECB-00C7-CF79FCD5F2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337955"/>
            <a:ext cx="10515600" cy="3839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grpSp>
        <p:nvGrpSpPr>
          <p:cNvPr id="7" name="Groep 6">
            <a:extLst>
              <a:ext uri="{FF2B5EF4-FFF2-40B4-BE49-F238E27FC236}">
                <a16:creationId xmlns:a16="http://schemas.microsoft.com/office/drawing/2014/main" id="{10F4AF2A-5FFD-6CFB-4FA4-7B203AF5A494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4A191150-311E-DD38-CBD8-65CBA1D97B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263352" y="188640"/>
              <a:ext cx="2160240" cy="738639"/>
            </a:xfrm>
            <a:prstGeom prst="rect">
              <a:avLst/>
            </a:prstGeom>
          </p:spPr>
        </p:pic>
        <p:sp>
          <p:nvSpPr>
            <p:cNvPr id="9" name="Rechthoek 8">
              <a:extLst>
                <a:ext uri="{FF2B5EF4-FFF2-40B4-BE49-F238E27FC236}">
                  <a16:creationId xmlns:a16="http://schemas.microsoft.com/office/drawing/2014/main" id="{220CA55F-FBFE-A699-825B-DF53A00D2D91}"/>
                </a:ext>
              </a:extLst>
            </p:cNvPr>
            <p:cNvSpPr/>
            <p:nvPr/>
          </p:nvSpPr>
          <p:spPr>
            <a:xfrm>
              <a:off x="2927648" y="0"/>
              <a:ext cx="9264352" cy="980728"/>
            </a:xfrm>
            <a:prstGeom prst="rect">
              <a:avLst/>
            </a:prstGeom>
            <a:solidFill>
              <a:srgbClr val="2C2E83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0" name="Rechthoek 9">
              <a:extLst>
                <a:ext uri="{FF2B5EF4-FFF2-40B4-BE49-F238E27FC236}">
                  <a16:creationId xmlns:a16="http://schemas.microsoft.com/office/drawing/2014/main" id="{CE44806D-550A-AEB1-B7DF-8F70DC30BE10}"/>
                </a:ext>
              </a:extLst>
            </p:cNvPr>
            <p:cNvSpPr/>
            <p:nvPr/>
          </p:nvSpPr>
          <p:spPr>
            <a:xfrm>
              <a:off x="0" y="6453336"/>
              <a:ext cx="12192000" cy="404664"/>
            </a:xfrm>
            <a:prstGeom prst="rect">
              <a:avLst/>
            </a:prstGeom>
            <a:solidFill>
              <a:srgbClr val="2C2E8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D8032603-2F9E-C12E-FC1D-811C039968A6}"/>
                </a:ext>
              </a:extLst>
            </p:cNvPr>
            <p:cNvSpPr/>
            <p:nvPr/>
          </p:nvSpPr>
          <p:spPr>
            <a:xfrm>
              <a:off x="0" y="6358324"/>
              <a:ext cx="12192000" cy="41563"/>
            </a:xfrm>
            <a:prstGeom prst="rect">
              <a:avLst/>
            </a:prstGeom>
            <a:solidFill>
              <a:srgbClr val="F59F2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</p:spTree>
    <p:extLst>
      <p:ext uri="{BB962C8B-B14F-4D97-AF65-F5344CB8AC3E}">
        <p14:creationId xmlns:p14="http://schemas.microsoft.com/office/powerpoint/2010/main" val="28374335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Montserrat Medium" panose="00000600000000000000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Relationship Id="rId9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-6UeTtWk6wM?feature=oembed" TargetMode="Externa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jp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comments" Target="../comments/comment1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tekst 3">
            <a:extLst>
              <a:ext uri="{FF2B5EF4-FFF2-40B4-BE49-F238E27FC236}">
                <a16:creationId xmlns:a16="http://schemas.microsoft.com/office/drawing/2014/main" id="{F0D6CC52-9178-D21F-7EF4-AFC6323DB062}"/>
              </a:ext>
            </a:extLst>
          </p:cNvPr>
          <p:cNvSpPr txBox="1">
            <a:spLocks/>
          </p:cNvSpPr>
          <p:nvPr/>
        </p:nvSpPr>
        <p:spPr>
          <a:xfrm>
            <a:off x="1343472" y="2060848"/>
            <a:ext cx="10103585" cy="396044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lang="en-US" sz="20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ysClr val="window" lastClr="FFFFFF"/>
              </a:buClr>
              <a:buSzPct val="100000"/>
              <a:buFont typeface="Arial"/>
              <a:buNone/>
              <a:tabLst/>
              <a:defRPr/>
            </a:pPr>
            <a:r>
              <a:rPr kumimoji="0" lang="nl-NL" sz="4400" b="1" i="0" u="none" strike="noStrike" kern="1200" cap="small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glow rad="38100">
                    <a:sysClr val="windowText" lastClr="000000">
                      <a:lumMod val="50000"/>
                      <a:lumOff val="50000"/>
                      <a:alpha val="20000"/>
                    </a:sysClr>
                  </a:glow>
                </a:effectLst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Techniekwedstrijd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ysClr val="window" lastClr="FFFFFF"/>
              </a:buClr>
              <a:buSzPct val="100000"/>
              <a:buFont typeface="Arial"/>
              <a:buNone/>
              <a:tabLst/>
              <a:defRPr/>
            </a:pPr>
            <a:r>
              <a:rPr kumimoji="0" lang="nl-NL" sz="4400" b="1" i="0" u="none" strike="noStrike" kern="1200" cap="small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glow rad="38100">
                    <a:sysClr val="windowText" lastClr="000000">
                      <a:lumMod val="50000"/>
                      <a:lumOff val="50000"/>
                      <a:alpha val="20000"/>
                    </a:sysClr>
                  </a:glow>
                </a:effectLst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begeleidingsteam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ysClr val="window" lastClr="FFFFFF"/>
              </a:buClr>
              <a:buSzPct val="100000"/>
              <a:buFont typeface="Arial"/>
              <a:buNone/>
              <a:tabLst/>
              <a:defRPr/>
            </a:pPr>
            <a:endParaRPr kumimoji="0" lang="nl-NL" sz="4400" b="1" i="0" u="none" strike="noStrike" kern="1200" cap="small" spc="0" normalizeH="0" baseline="0" noProof="0" dirty="0">
              <a:ln>
                <a:noFill/>
              </a:ln>
              <a:solidFill>
                <a:sysClr val="windowText" lastClr="000000"/>
              </a:solidFill>
              <a:effectLst>
                <a:glow rad="38100">
                  <a:sysClr val="windowText" lastClr="000000">
                    <a:lumMod val="50000"/>
                    <a:lumOff val="50000"/>
                    <a:alpha val="20000"/>
                  </a:sysClr>
                </a:glow>
              </a:effectLst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ysClr val="window" lastClr="FFFFFF"/>
              </a:buClr>
              <a:buSzPct val="100000"/>
              <a:buFont typeface="Arial"/>
              <a:buNone/>
              <a:tabLst/>
              <a:defRPr/>
            </a:pPr>
            <a:r>
              <a:rPr kumimoji="0" lang="nl-NL" sz="4400" b="1" i="0" u="none" strike="noStrike" kern="1200" cap="small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glow rad="38100">
                    <a:sysClr val="windowText" lastClr="000000">
                      <a:lumMod val="50000"/>
                      <a:lumOff val="50000"/>
                      <a:alpha val="20000"/>
                    </a:sysClr>
                  </a:glow>
                </a:effectLst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Introductie  Techniekwedstrijd</a:t>
            </a:r>
          </a:p>
        </p:txBody>
      </p:sp>
      <p:grpSp>
        <p:nvGrpSpPr>
          <p:cNvPr id="8" name="Groep 7">
            <a:extLst>
              <a:ext uri="{FF2B5EF4-FFF2-40B4-BE49-F238E27FC236}">
                <a16:creationId xmlns:a16="http://schemas.microsoft.com/office/drawing/2014/main" id="{9CDA0149-F73A-8993-76D7-021FD5AFEDE7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Graphic 2">
              <a:extLst>
                <a:ext uri="{FF2B5EF4-FFF2-40B4-BE49-F238E27FC236}">
                  <a16:creationId xmlns:a16="http://schemas.microsoft.com/office/drawing/2014/main" id="{9DB1C856-3D7C-5559-FDC1-5A6BCB9252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63352" y="188640"/>
              <a:ext cx="2160240" cy="738639"/>
            </a:xfrm>
            <a:prstGeom prst="rect">
              <a:avLst/>
            </a:prstGeom>
          </p:spPr>
        </p:pic>
        <p:sp>
          <p:nvSpPr>
            <p:cNvPr id="5" name="Rechthoek 4">
              <a:extLst>
                <a:ext uri="{FF2B5EF4-FFF2-40B4-BE49-F238E27FC236}">
                  <a16:creationId xmlns:a16="http://schemas.microsoft.com/office/drawing/2014/main" id="{7D880A3B-F047-5D13-C97A-2220E0AD299C}"/>
                </a:ext>
              </a:extLst>
            </p:cNvPr>
            <p:cNvSpPr/>
            <p:nvPr/>
          </p:nvSpPr>
          <p:spPr>
            <a:xfrm>
              <a:off x="2927648" y="0"/>
              <a:ext cx="9264352" cy="980728"/>
            </a:xfrm>
            <a:prstGeom prst="rect">
              <a:avLst/>
            </a:prstGeom>
            <a:solidFill>
              <a:srgbClr val="2C2E83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6" name="Rechthoek 5">
              <a:extLst>
                <a:ext uri="{FF2B5EF4-FFF2-40B4-BE49-F238E27FC236}">
                  <a16:creationId xmlns:a16="http://schemas.microsoft.com/office/drawing/2014/main" id="{9D089A33-9548-1231-EF74-CFE6A6B496AD}"/>
                </a:ext>
              </a:extLst>
            </p:cNvPr>
            <p:cNvSpPr/>
            <p:nvPr/>
          </p:nvSpPr>
          <p:spPr>
            <a:xfrm>
              <a:off x="0" y="6453336"/>
              <a:ext cx="12192000" cy="404664"/>
            </a:xfrm>
            <a:prstGeom prst="rect">
              <a:avLst/>
            </a:prstGeom>
            <a:solidFill>
              <a:srgbClr val="2C2E8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7" name="Rechthoek 6">
              <a:extLst>
                <a:ext uri="{FF2B5EF4-FFF2-40B4-BE49-F238E27FC236}">
                  <a16:creationId xmlns:a16="http://schemas.microsoft.com/office/drawing/2014/main" id="{505B7008-8BC2-1BBC-1919-5EC59578A41D}"/>
                </a:ext>
              </a:extLst>
            </p:cNvPr>
            <p:cNvSpPr/>
            <p:nvPr/>
          </p:nvSpPr>
          <p:spPr>
            <a:xfrm>
              <a:off x="0" y="6358324"/>
              <a:ext cx="12192000" cy="41563"/>
            </a:xfrm>
            <a:prstGeom prst="rect">
              <a:avLst/>
            </a:prstGeom>
            <a:solidFill>
              <a:srgbClr val="F59F2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</p:spTree>
    <p:extLst>
      <p:ext uri="{BB962C8B-B14F-4D97-AF65-F5344CB8AC3E}">
        <p14:creationId xmlns:p14="http://schemas.microsoft.com/office/powerpoint/2010/main" val="30694179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CE8D622-8B6C-BD6E-BAAE-E90763A5AA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590" y="971953"/>
            <a:ext cx="10825899" cy="1125789"/>
          </a:xfrm>
        </p:spPr>
        <p:txBody>
          <a:bodyPr>
            <a:normAutofit fontScale="90000"/>
          </a:bodyPr>
          <a:lstStyle/>
          <a:p>
            <a:r>
              <a:rPr lang="nl-NL" b="1" dirty="0"/>
              <a:t>Enkele technische beroepen, weet jij welke??</a:t>
            </a:r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32A475A5-D607-9C1E-BC23-C091297232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834" y="4221088"/>
            <a:ext cx="2488413" cy="1877503"/>
          </a:xfrm>
          <a:prstGeom prst="rect">
            <a:avLst/>
          </a:prstGeom>
        </p:spPr>
      </p:pic>
      <p:pic>
        <p:nvPicPr>
          <p:cNvPr id="16" name="Picture 14">
            <a:extLst>
              <a:ext uri="{FF2B5EF4-FFF2-40B4-BE49-F238E27FC236}">
                <a16:creationId xmlns:a16="http://schemas.microsoft.com/office/drawing/2014/main" id="{17863752-D742-EF57-4B88-F372EF0441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834" y="2072755"/>
            <a:ext cx="2439122" cy="1860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6">
            <a:extLst>
              <a:ext uri="{FF2B5EF4-FFF2-40B4-BE49-F238E27FC236}">
                <a16:creationId xmlns:a16="http://schemas.microsoft.com/office/drawing/2014/main" id="{DB33E895-C2D0-7AC4-9121-8EA0112F4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3792" y="2072755"/>
            <a:ext cx="2828481" cy="1860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>
            <a:extLst>
              <a:ext uri="{FF2B5EF4-FFF2-40B4-BE49-F238E27FC236}">
                <a16:creationId xmlns:a16="http://schemas.microsoft.com/office/drawing/2014/main" id="{983C3823-1961-3E04-B173-2F199879A3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1299" y="2097742"/>
            <a:ext cx="3055190" cy="1877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8">
            <a:extLst>
              <a:ext uri="{FF2B5EF4-FFF2-40B4-BE49-F238E27FC236}">
                <a16:creationId xmlns:a16="http://schemas.microsoft.com/office/drawing/2014/main" id="{4CA9B368-74CD-878A-AD2C-39875B794A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3792" y="4221089"/>
            <a:ext cx="2828481" cy="1860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2">
            <a:extLst>
              <a:ext uri="{FF2B5EF4-FFF2-40B4-BE49-F238E27FC236}">
                <a16:creationId xmlns:a16="http://schemas.microsoft.com/office/drawing/2014/main" id="{7FA489B5-963A-C2C4-08E8-69C1CD9DD5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1299" y="4221088"/>
            <a:ext cx="3055190" cy="190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73430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CE8D622-8B6C-BD6E-BAAE-E90763A5AA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730" y="1097763"/>
            <a:ext cx="10825899" cy="1081081"/>
          </a:xfrm>
        </p:spPr>
        <p:txBody>
          <a:bodyPr>
            <a:normAutofit/>
          </a:bodyPr>
          <a:lstStyle/>
          <a:p>
            <a:r>
              <a:rPr lang="nl-NL" b="1" dirty="0"/>
              <a:t>En welke zijn dit??</a:t>
            </a:r>
          </a:p>
        </p:txBody>
      </p:sp>
      <p:pic>
        <p:nvPicPr>
          <p:cNvPr id="3" name="Picture 10">
            <a:extLst>
              <a:ext uri="{FF2B5EF4-FFF2-40B4-BE49-F238E27FC236}">
                <a16:creationId xmlns:a16="http://schemas.microsoft.com/office/drawing/2014/main" id="{BB4D9ADF-F9C7-1CA5-8A3C-38581BD9CA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050"/>
          <a:stretch/>
        </p:blipFill>
        <p:spPr bwMode="auto">
          <a:xfrm>
            <a:off x="614736" y="2144812"/>
            <a:ext cx="3029040" cy="1970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Lassen, Lasser, Werk, Lasvonken">
            <a:extLst>
              <a:ext uri="{FF2B5EF4-FFF2-40B4-BE49-F238E27FC236}">
                <a16:creationId xmlns:a16="http://schemas.microsoft.com/office/drawing/2014/main" id="{F7D62450-0481-D55D-0F2D-70C9E9D3F5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53"/>
          <a:stretch/>
        </p:blipFill>
        <p:spPr bwMode="auto">
          <a:xfrm>
            <a:off x="4213258" y="4293096"/>
            <a:ext cx="3044842" cy="1970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Architect, Plan, Bouw, Beschermende Helm">
            <a:extLst>
              <a:ext uri="{FF2B5EF4-FFF2-40B4-BE49-F238E27FC236}">
                <a16:creationId xmlns:a16="http://schemas.microsoft.com/office/drawing/2014/main" id="{DBAC8737-8D6E-9E00-E6C3-C5535913CD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2" r="4910"/>
          <a:stretch/>
        </p:blipFill>
        <p:spPr bwMode="auto">
          <a:xfrm>
            <a:off x="614736" y="4293096"/>
            <a:ext cx="3044842" cy="1968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742BEFC9-39BF-46E0-75F8-E658CB2102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42"/>
          <a:stretch/>
        </p:blipFill>
        <p:spPr bwMode="auto">
          <a:xfrm>
            <a:off x="7827582" y="2142922"/>
            <a:ext cx="3044842" cy="1970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Stookruimte, Arbeider, Monteur">
            <a:extLst>
              <a:ext uri="{FF2B5EF4-FFF2-40B4-BE49-F238E27FC236}">
                <a16:creationId xmlns:a16="http://schemas.microsoft.com/office/drawing/2014/main" id="{3E7DD563-B724-B7D4-4115-A1F040D8E5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3258" y="2142923"/>
            <a:ext cx="3044842" cy="1970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929074D7-AAB3-CDC6-DD37-3A145F7F62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2"/>
          <a:stretch/>
        </p:blipFill>
        <p:spPr bwMode="auto">
          <a:xfrm>
            <a:off x="7827582" y="4293096"/>
            <a:ext cx="3044842" cy="1970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00900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CE8D622-8B6C-BD6E-BAAE-E90763A5AA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708" y="980728"/>
            <a:ext cx="9361040" cy="1474416"/>
          </a:xfrm>
        </p:spPr>
        <p:txBody>
          <a:bodyPr>
            <a:normAutofit/>
          </a:bodyPr>
          <a:lstStyle/>
          <a:p>
            <a:r>
              <a:rPr lang="nl-NL" b="1" dirty="0"/>
              <a:t>In welke sectoren is er veel tekort aan vakmensen</a:t>
            </a:r>
            <a:r>
              <a:rPr lang="nl-NL" dirty="0"/>
              <a:t>?</a:t>
            </a:r>
            <a:endParaRPr lang="nl-NL" b="1" dirty="0"/>
          </a:p>
        </p:txBody>
      </p:sp>
      <p:sp>
        <p:nvSpPr>
          <p:cNvPr id="8" name="Tijdelijke aanduiding voor inhoud 7">
            <a:extLst>
              <a:ext uri="{FF2B5EF4-FFF2-40B4-BE49-F238E27FC236}">
                <a16:creationId xmlns:a16="http://schemas.microsoft.com/office/drawing/2014/main" id="{20F56B40-E7A7-AFBA-E67A-8E63D7513A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5856" y="2975242"/>
            <a:ext cx="3277895" cy="268600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2400" dirty="0"/>
              <a:t>Proces industrie</a:t>
            </a:r>
          </a:p>
          <a:p>
            <a:pPr marL="0" indent="0">
              <a:buNone/>
            </a:pPr>
            <a:r>
              <a:rPr lang="nl-NL" sz="2400" dirty="0"/>
              <a:t>Micro elektronica</a:t>
            </a:r>
          </a:p>
          <a:p>
            <a:pPr marL="0" indent="0">
              <a:buNone/>
            </a:pPr>
            <a:r>
              <a:rPr lang="nl-NL" sz="2400" dirty="0"/>
              <a:t>Bouw</a:t>
            </a:r>
          </a:p>
          <a:p>
            <a:pPr marL="0" indent="0">
              <a:buNone/>
            </a:pPr>
            <a:r>
              <a:rPr lang="nl-NL" sz="2400" dirty="0"/>
              <a:t>Militair</a:t>
            </a:r>
          </a:p>
          <a:p>
            <a:pPr marL="0" indent="0">
              <a:buNone/>
            </a:pPr>
            <a:r>
              <a:rPr lang="nl-NL" sz="2400" dirty="0"/>
              <a:t>Energie </a:t>
            </a:r>
          </a:p>
        </p:txBody>
      </p:sp>
      <p:pic>
        <p:nvPicPr>
          <p:cNvPr id="10" name="Picture 4" descr="Aardolieraffinage - Wikipedia">
            <a:extLst>
              <a:ext uri="{FF2B5EF4-FFF2-40B4-BE49-F238E27FC236}">
                <a16:creationId xmlns:a16="http://schemas.microsoft.com/office/drawing/2014/main" id="{AB9AB77C-5376-3170-96D8-E72A1E180C6B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3030" y="1307569"/>
            <a:ext cx="1959587" cy="1447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Prefab woning bouwen? Jaro Houtbouw!">
            <a:extLst>
              <a:ext uri="{FF2B5EF4-FFF2-40B4-BE49-F238E27FC236}">
                <a16:creationId xmlns:a16="http://schemas.microsoft.com/office/drawing/2014/main" id="{26C9DF75-7206-35E9-2ED4-AE3C3E5A90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9036" y="4465555"/>
            <a:ext cx="1895316" cy="1546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ompacte hybride warmtepompinstallatie in bestaande… | Nefit Bosch">
            <a:extLst>
              <a:ext uri="{FF2B5EF4-FFF2-40B4-BE49-F238E27FC236}">
                <a16:creationId xmlns:a16="http://schemas.microsoft.com/office/drawing/2014/main" id="{36C675E1-A233-93C2-4B00-FC2EE34875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7661" y="2946034"/>
            <a:ext cx="1974956" cy="143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Defenture BV levert laatste van 75 nieuwe SOF-terreinwagens aan Defensie -  NIDV">
            <a:extLst>
              <a:ext uri="{FF2B5EF4-FFF2-40B4-BE49-F238E27FC236}">
                <a16:creationId xmlns:a16="http://schemas.microsoft.com/office/drawing/2014/main" id="{75C7E21C-E729-4814-E3CA-C48F813446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9370" y="4453971"/>
            <a:ext cx="2553840" cy="1546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Amerikanen willen dat er nog minder ASML-machines naar China gaan |  Veldhoven | ed.nl">
            <a:extLst>
              <a:ext uri="{FF2B5EF4-FFF2-40B4-BE49-F238E27FC236}">
                <a16:creationId xmlns:a16="http://schemas.microsoft.com/office/drawing/2014/main" id="{3CB95AA0-B1DD-A1B5-DF76-447BFD24E7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5436" y="2470878"/>
            <a:ext cx="2568916" cy="1729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Draden, Elektrische Stroom">
            <a:extLst>
              <a:ext uri="{FF2B5EF4-FFF2-40B4-BE49-F238E27FC236}">
                <a16:creationId xmlns:a16="http://schemas.microsoft.com/office/drawing/2014/main" id="{E306DB00-975C-82E4-A5CA-B2ABD23E6E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06"/>
          <a:stretch/>
        </p:blipFill>
        <p:spPr bwMode="auto">
          <a:xfrm>
            <a:off x="9647661" y="4607938"/>
            <a:ext cx="1974956" cy="1436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Elektro, E Auto, Elektrische Auto">
            <a:extLst>
              <a:ext uri="{FF2B5EF4-FFF2-40B4-BE49-F238E27FC236}">
                <a16:creationId xmlns:a16="http://schemas.microsoft.com/office/drawing/2014/main" id="{A6F93321-A253-3B6A-B63E-FCEC7F6AC4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4894" y="2455144"/>
            <a:ext cx="1934779" cy="1745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95061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it is techniek">
            <a:hlinkClick r:id="" action="ppaction://media"/>
            <a:extLst>
              <a:ext uri="{FF2B5EF4-FFF2-40B4-BE49-F238E27FC236}">
                <a16:creationId xmlns:a16="http://schemas.microsoft.com/office/drawing/2014/main" id="{5AAE1E4A-36CE-F750-1B34-D7BF795FAFB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490" end="678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47528" y="1124743"/>
            <a:ext cx="9398660" cy="5163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88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7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CE8D622-8B6C-BD6E-BAAE-E90763A5AA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901" y="1105817"/>
            <a:ext cx="11186450" cy="1081081"/>
          </a:xfrm>
        </p:spPr>
        <p:txBody>
          <a:bodyPr>
            <a:normAutofit fontScale="90000"/>
          </a:bodyPr>
          <a:lstStyle/>
          <a:p>
            <a:r>
              <a:rPr lang="nl-NL" b="1" dirty="0"/>
              <a:t>Er zijn veel handen nodig, maar ook bedenkers</a:t>
            </a:r>
          </a:p>
        </p:txBody>
      </p:sp>
      <p:pic>
        <p:nvPicPr>
          <p:cNvPr id="3" name="Tijdelijke aanduiding voor afbeelding 5" descr="Collaborative Designer for SOLIDWORKS | SOLIDWORKS">
            <a:extLst>
              <a:ext uri="{FF2B5EF4-FFF2-40B4-BE49-F238E27FC236}">
                <a16:creationId xmlns:a16="http://schemas.microsoft.com/office/drawing/2014/main" id="{70ABCA4C-FA5C-A39E-3637-B88BB51EE9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02527" y="2344918"/>
            <a:ext cx="3136325" cy="1989802"/>
          </a:xfrm>
          <a:prstGeom prst="rect">
            <a:avLst/>
          </a:prstGeom>
        </p:spPr>
      </p:pic>
      <p:pic>
        <p:nvPicPr>
          <p:cNvPr id="5" name="Picture 6" descr="Hoe vijfentwintig TU Delft studenten hielpen bij het tekort aan  beademingsapparatuur | Omroep Delft">
            <a:extLst>
              <a:ext uri="{FF2B5EF4-FFF2-40B4-BE49-F238E27FC236}">
                <a16:creationId xmlns:a16="http://schemas.microsoft.com/office/drawing/2014/main" id="{D5765DED-B624-309D-4B6A-D5117EEB3C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8714" y="3987891"/>
            <a:ext cx="3096344" cy="1989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 descr="TU Eindhoven - Home | Facebook">
            <a:extLst>
              <a:ext uri="{FF2B5EF4-FFF2-40B4-BE49-F238E27FC236}">
                <a16:creationId xmlns:a16="http://schemas.microsoft.com/office/drawing/2014/main" id="{952C8FB6-6E3F-6106-8EC4-1399ABD24A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9199" y="2276872"/>
            <a:ext cx="2882046" cy="2160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Universiteit Twente (UT) | Enschede | High Tech Human Touch">
            <a:extLst>
              <a:ext uri="{FF2B5EF4-FFF2-40B4-BE49-F238E27FC236}">
                <a16:creationId xmlns:a16="http://schemas.microsoft.com/office/drawing/2014/main" id="{1335B8F3-9674-ADE7-B7F0-FF2502C1C2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8530" y="3902671"/>
            <a:ext cx="2882046" cy="2160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19651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CE8D622-8B6C-BD6E-BAAE-E90763A5AA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40768"/>
            <a:ext cx="10515600" cy="1080120"/>
          </a:xfrm>
        </p:spPr>
        <p:txBody>
          <a:bodyPr>
            <a:normAutofit/>
          </a:bodyPr>
          <a:lstStyle/>
          <a:p>
            <a:r>
              <a:rPr lang="nl-NL" b="1" dirty="0"/>
              <a:t>De techniekwedstrijd 2024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3465D63-637B-62CC-44C2-8F8F46C6BC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780928"/>
            <a:ext cx="10297144" cy="2520280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Aft>
                <a:spcPts val="1200"/>
              </a:spcAft>
              <a:buNone/>
            </a:pPr>
            <a:r>
              <a:rPr lang="nl-NL" dirty="0">
                <a:ea typeface="Calibri" panose="020F0502020204030204" pitchFamily="34" charset="0"/>
              </a:rPr>
              <a:t>Het thema is ‘Verticaal Transport’</a:t>
            </a:r>
          </a:p>
          <a:p>
            <a:pPr marL="0" indent="0">
              <a:lnSpc>
                <a:spcPct val="100000"/>
              </a:lnSpc>
              <a:spcAft>
                <a:spcPts val="1200"/>
              </a:spcAft>
              <a:buNone/>
            </a:pPr>
            <a:r>
              <a:rPr lang="nl-NL" b="1" dirty="0">
                <a:ea typeface="Calibri" panose="020F0502020204030204" pitchFamily="34" charset="0"/>
              </a:rPr>
              <a:t>De opdracht luidt:</a:t>
            </a:r>
          </a:p>
          <a:p>
            <a:pPr marL="0" indent="0">
              <a:lnSpc>
                <a:spcPct val="100000"/>
              </a:lnSpc>
              <a:spcAft>
                <a:spcPts val="1200"/>
              </a:spcAft>
              <a:buNone/>
            </a:pPr>
            <a:r>
              <a:rPr lang="nl-NL" dirty="0">
                <a:ea typeface="Calibri" panose="020F0502020204030204" pitchFamily="34" charset="0"/>
              </a:rPr>
              <a:t>Ontwerp, bouw je eigen Verticaal </a:t>
            </a:r>
            <a:r>
              <a:rPr lang="nl-NL" dirty="0" err="1">
                <a:ea typeface="Calibri" panose="020F0502020204030204" pitchFamily="34" charset="0"/>
              </a:rPr>
              <a:t>Transport-systeem</a:t>
            </a:r>
            <a:r>
              <a:rPr lang="nl-NL" dirty="0">
                <a:ea typeface="Calibri" panose="020F0502020204030204" pitchFamily="34" charset="0"/>
              </a:rPr>
              <a:t> in een bijpassende omgeving.</a:t>
            </a:r>
          </a:p>
        </p:txBody>
      </p:sp>
    </p:spTree>
    <p:extLst>
      <p:ext uri="{BB962C8B-B14F-4D97-AF65-F5344CB8AC3E}">
        <p14:creationId xmlns:p14="http://schemas.microsoft.com/office/powerpoint/2010/main" val="36477931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8215C2C3-BFB4-20B5-B369-049B2F2FDD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5525" y="2204864"/>
            <a:ext cx="10515600" cy="3324027"/>
          </a:xfrm>
        </p:spPr>
        <p:txBody>
          <a:bodyPr>
            <a:normAutofit fontScale="92500"/>
          </a:bodyPr>
          <a:lstStyle/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nl-NL" sz="2600" dirty="0">
                <a:effectLst/>
                <a:ea typeface="Calibri" panose="020F0502020204030204" pitchFamily="34" charset="0"/>
              </a:rPr>
              <a:t>Wat kun je allemaal VERTICAAL TRANSPORTEREN? </a:t>
            </a:r>
            <a:br>
              <a:rPr lang="nl-NL" sz="2600" dirty="0">
                <a:effectLst/>
                <a:ea typeface="Calibri" panose="020F0502020204030204" pitchFamily="34" charset="0"/>
              </a:rPr>
            </a:br>
            <a:r>
              <a:rPr lang="nl-NL" sz="2600" dirty="0">
                <a:effectLst/>
                <a:ea typeface="Calibri" panose="020F0502020204030204" pitchFamily="34" charset="0"/>
              </a:rPr>
              <a:t>(Omhoog en naar beneden)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nl-NL" sz="2600" dirty="0">
                <a:effectLst/>
                <a:ea typeface="Calibri" panose="020F0502020204030204" pitchFamily="34" charset="0"/>
              </a:rPr>
              <a:t>Welke materialen, grondstoffen, vloeistoffen, goederen of personen? 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nl-NL" sz="2600" dirty="0">
                <a:effectLst/>
                <a:ea typeface="Calibri" panose="020F0502020204030204" pitchFamily="34" charset="0"/>
              </a:rPr>
              <a:t>Op welke manier, hijskranen, heftrucks, ski-, bouw-, liften, e.v.a.?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nl-NL" sz="2600" dirty="0"/>
              <a:t>Iets in of aan het werkstuk moet op en neer bewegen.</a:t>
            </a:r>
          </a:p>
          <a:p>
            <a:pPr>
              <a:lnSpc>
                <a:spcPct val="100000"/>
              </a:lnSpc>
            </a:pPr>
            <a:endParaRPr lang="nl-NL" dirty="0"/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F006B0C8-EDCA-2822-B7BB-F46DADCCC8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52736"/>
            <a:ext cx="10515600" cy="833845"/>
          </a:xfrm>
        </p:spPr>
        <p:txBody>
          <a:bodyPr/>
          <a:lstStyle/>
          <a:p>
            <a:r>
              <a:rPr lang="nl-NL" b="1" dirty="0"/>
              <a:t>Wat en hoe?</a:t>
            </a:r>
          </a:p>
        </p:txBody>
      </p:sp>
    </p:spTree>
    <p:extLst>
      <p:ext uri="{BB962C8B-B14F-4D97-AF65-F5344CB8AC3E}">
        <p14:creationId xmlns:p14="http://schemas.microsoft.com/office/powerpoint/2010/main" val="28706274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>
            <a:extLst>
              <a:ext uri="{FF2B5EF4-FFF2-40B4-BE49-F238E27FC236}">
                <a16:creationId xmlns:a16="http://schemas.microsoft.com/office/drawing/2014/main" id="{F8888F42-7817-7D86-61CF-A8BFA3C6A7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80728"/>
            <a:ext cx="10515600" cy="1174376"/>
          </a:xfrm>
        </p:spPr>
        <p:txBody>
          <a:bodyPr/>
          <a:lstStyle/>
          <a:p>
            <a:r>
              <a:rPr lang="nl-NL" b="1" dirty="0"/>
              <a:t>Uitvoering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5C5B0CC-D28A-56AF-B3CD-CD6502559B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8193" y="2841278"/>
            <a:ext cx="10515600" cy="3035994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nl-NL" dirty="0">
                <a:effectLst/>
                <a:ea typeface="Calibri" panose="020F0502020204030204" pitchFamily="34" charset="0"/>
              </a:rPr>
              <a:t>Welk fantastisch, uniek en fraai verticaal Transportsysteem zou je daarvoor kunnen bedenken, én wat en hoe transporteert het systeem dat?</a:t>
            </a:r>
            <a:br>
              <a:rPr lang="nl-NL" dirty="0">
                <a:effectLst/>
                <a:ea typeface="Calibri" panose="020F0502020204030204" pitchFamily="34" charset="0"/>
              </a:rPr>
            </a:br>
            <a:br>
              <a:rPr lang="nl-NL" dirty="0">
                <a:effectLst/>
                <a:ea typeface="Calibri" panose="020F0502020204030204" pitchFamily="34" charset="0"/>
              </a:rPr>
            </a:br>
            <a:r>
              <a:rPr lang="nl-NL" dirty="0">
                <a:effectLst/>
                <a:ea typeface="Calibri" panose="020F0502020204030204" pitchFamily="34" charset="0"/>
              </a:rPr>
              <a:t>Houd een logboek bij, waarin wordt beschreven hoe er tot het ontwerp is gekomen en hoe</a:t>
            </a:r>
            <a:r>
              <a:rPr lang="nl-NL" dirty="0">
                <a:effectLst/>
                <a:ea typeface="Times New Roman" panose="02020603050405020304" pitchFamily="18" charset="0"/>
              </a:rPr>
              <a:t> er is (samen)gewerkt.</a:t>
            </a:r>
            <a:endParaRPr lang="nl-NL" sz="2000" dirty="0"/>
          </a:p>
        </p:txBody>
      </p:sp>
    </p:spTree>
    <p:extLst>
      <p:ext uri="{BB962C8B-B14F-4D97-AF65-F5344CB8AC3E}">
        <p14:creationId xmlns:p14="http://schemas.microsoft.com/office/powerpoint/2010/main" val="16659881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CE8D622-8B6C-BD6E-BAAE-E90763A5AA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050" y="1072714"/>
            <a:ext cx="10825899" cy="1081081"/>
          </a:xfrm>
        </p:spPr>
        <p:txBody>
          <a:bodyPr>
            <a:normAutofit fontScale="90000"/>
          </a:bodyPr>
          <a:lstStyle/>
          <a:p>
            <a:r>
              <a:rPr lang="nl-NL" b="1" dirty="0"/>
              <a:t>Voorbeelden </a:t>
            </a:r>
            <a:br>
              <a:rPr lang="nl-NL" b="1" dirty="0"/>
            </a:br>
            <a:r>
              <a:rPr lang="nl-NL" b="1" dirty="0"/>
              <a:t>Kranen en liften</a:t>
            </a:r>
          </a:p>
        </p:txBody>
      </p:sp>
      <p:pic>
        <p:nvPicPr>
          <p:cNvPr id="4098" name="Picture 2" descr="Antecedentenonderzoek, Bouwer, Gebouw">
            <a:extLst>
              <a:ext uri="{FF2B5EF4-FFF2-40B4-BE49-F238E27FC236}">
                <a16:creationId xmlns:a16="http://schemas.microsoft.com/office/drawing/2014/main" id="{CEE13CC1-DFB8-460D-CC49-DD23A26D00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478" y="3626278"/>
            <a:ext cx="2513781" cy="2074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4" descr="Haven, Takel, Laden En Lossen, Kade">
            <a:extLst>
              <a:ext uri="{FF2B5EF4-FFF2-40B4-BE49-F238E27FC236}">
                <a16:creationId xmlns:a16="http://schemas.microsoft.com/office/drawing/2014/main" id="{8D0105F0-8685-02C1-B844-2A7693C3A0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477" y="1410237"/>
            <a:ext cx="2513781" cy="1783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2" descr="Monte-Materialen, Bouw Lift, Takel">
            <a:extLst>
              <a:ext uri="{FF2B5EF4-FFF2-40B4-BE49-F238E27FC236}">
                <a16:creationId xmlns:a16="http://schemas.microsoft.com/office/drawing/2014/main" id="{6F6CA7C6-9E3A-DDB7-4012-84EC5B25CB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9051" y="3626278"/>
            <a:ext cx="2647569" cy="2074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311504EE-4E18-EB3C-A99B-D19B1C9BC4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5229" y="3626529"/>
            <a:ext cx="2309455" cy="2074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Traplift, Lift, Trap, Aanpassing">
            <a:extLst>
              <a:ext uri="{FF2B5EF4-FFF2-40B4-BE49-F238E27FC236}">
                <a16:creationId xmlns:a16="http://schemas.microsoft.com/office/drawing/2014/main" id="{22435197-DD53-271C-08F9-7EB5FD10B6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901" y="3626279"/>
            <a:ext cx="2111715" cy="2074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14566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CE8D622-8B6C-BD6E-BAAE-E90763A5AA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050" y="1052736"/>
            <a:ext cx="10825899" cy="1081081"/>
          </a:xfrm>
        </p:spPr>
        <p:txBody>
          <a:bodyPr>
            <a:normAutofit fontScale="90000"/>
          </a:bodyPr>
          <a:lstStyle/>
          <a:p>
            <a:r>
              <a:rPr lang="nl-NL" b="1" dirty="0"/>
              <a:t>Voorbeelden </a:t>
            </a:r>
            <a:br>
              <a:rPr lang="nl-NL" b="1" dirty="0"/>
            </a:br>
            <a:r>
              <a:rPr lang="nl-NL" b="1" dirty="0"/>
              <a:t>Takelen en heffen</a:t>
            </a: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7464BD67-6B54-E8A3-01A0-F47209ECA5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901" y="3429000"/>
            <a:ext cx="2598690" cy="2244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stockillustraties, clipart, cartoons en iconen met boom lift on wheel isolated on white background - mobiele kraan">
            <a:extLst>
              <a:ext uri="{FF2B5EF4-FFF2-40B4-BE49-F238E27FC236}">
                <a16:creationId xmlns:a16="http://schemas.microsoft.com/office/drawing/2014/main" id="{5B593D44-5D29-4325-1D09-3BF78B2B9C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2931" y="3112180"/>
            <a:ext cx="2471737" cy="2877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Brug Kraan, Bovenloopkranen, Takel">
            <a:extLst>
              <a:ext uri="{FF2B5EF4-FFF2-40B4-BE49-F238E27FC236}">
                <a16:creationId xmlns:a16="http://schemas.microsoft.com/office/drawing/2014/main" id="{58111483-1C1D-FF1F-1CEC-B98B11C12F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44"/>
          <a:stretch/>
        </p:blipFill>
        <p:spPr bwMode="auto">
          <a:xfrm>
            <a:off x="3497310" y="3429000"/>
            <a:ext cx="2598690" cy="2244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mobile crane with its boom risen outdoors - mobiele kraan stockfoto's en -beelden">
            <a:extLst>
              <a:ext uri="{FF2B5EF4-FFF2-40B4-BE49-F238E27FC236}">
                <a16:creationId xmlns:a16="http://schemas.microsoft.com/office/drawing/2014/main" id="{EAE34240-DC7C-43F4-1AA8-EE627A5749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42"/>
          <a:stretch/>
        </p:blipFill>
        <p:spPr bwMode="auto">
          <a:xfrm>
            <a:off x="6470395" y="3429000"/>
            <a:ext cx="2595016" cy="2244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04913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>
            <a:extLst>
              <a:ext uri="{FF2B5EF4-FFF2-40B4-BE49-F238E27FC236}">
                <a16:creationId xmlns:a16="http://schemas.microsoft.com/office/drawing/2014/main" id="{18837DC7-0816-19AD-1B91-8920BA52C42F}"/>
              </a:ext>
            </a:extLst>
          </p:cNvPr>
          <p:cNvSpPr/>
          <p:nvPr/>
        </p:nvSpPr>
        <p:spPr>
          <a:xfrm>
            <a:off x="7104112" y="2636912"/>
            <a:ext cx="5087888" cy="3600400"/>
          </a:xfrm>
          <a:prstGeom prst="rect">
            <a:avLst/>
          </a:prstGeom>
          <a:solidFill>
            <a:srgbClr val="2C2E8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F006B0C8-EDCA-2822-B7BB-F46DADCCC8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730" y="1340768"/>
            <a:ext cx="11677926" cy="1440160"/>
          </a:xfrm>
        </p:spPr>
        <p:txBody>
          <a:bodyPr>
            <a:noAutofit/>
          </a:bodyPr>
          <a:lstStyle/>
          <a:p>
            <a:r>
              <a:rPr lang="nl-NL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Wat doen de Vrienden van de Techniek</a:t>
            </a:r>
          </a:p>
        </p:txBody>
      </p:sp>
      <p:sp>
        <p:nvSpPr>
          <p:cNvPr id="2" name="Tijdelijke aanduiding voor inhoud 2">
            <a:extLst>
              <a:ext uri="{FF2B5EF4-FFF2-40B4-BE49-F238E27FC236}">
                <a16:creationId xmlns:a16="http://schemas.microsoft.com/office/drawing/2014/main" id="{E7A0842B-3040-8644-5D79-8FE0B59AB1B1}"/>
              </a:ext>
            </a:extLst>
          </p:cNvPr>
          <p:cNvSpPr txBox="1">
            <a:spLocks/>
          </p:cNvSpPr>
          <p:nvPr/>
        </p:nvSpPr>
        <p:spPr>
          <a:xfrm>
            <a:off x="653081" y="3140967"/>
            <a:ext cx="11017224" cy="32403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ontserrat Medium" panose="000006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/>
              <a:t>Technische sector op de kaart zetten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l-NL" dirty="0"/>
          </a:p>
          <a:p>
            <a:r>
              <a:rPr lang="nl-NL" dirty="0"/>
              <a:t>Leerlingen inspireren</a:t>
            </a:r>
          </a:p>
          <a:p>
            <a:endParaRPr lang="nl-NL" dirty="0"/>
          </a:p>
          <a:p>
            <a:r>
              <a:rPr lang="nl-NL" dirty="0"/>
              <a:t>Regio versterken</a:t>
            </a:r>
          </a:p>
        </p:txBody>
      </p:sp>
      <p:pic>
        <p:nvPicPr>
          <p:cNvPr id="9" name="Afbeelding 8" descr="Afbeelding met persoon, kleding, overdekt, muur&#10;&#10;Automatisch gegenereerde beschrijving">
            <a:extLst>
              <a:ext uri="{FF2B5EF4-FFF2-40B4-BE49-F238E27FC236}">
                <a16:creationId xmlns:a16="http://schemas.microsoft.com/office/drawing/2014/main" id="{C5CB29E9-0B83-5462-0AE0-FED388AD80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540" y="2780928"/>
            <a:ext cx="4991460" cy="3332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4799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CE8D622-8B6C-BD6E-BAAE-E90763A5AA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900" y="980728"/>
            <a:ext cx="10825899" cy="1081081"/>
          </a:xfrm>
        </p:spPr>
        <p:txBody>
          <a:bodyPr>
            <a:normAutofit/>
          </a:bodyPr>
          <a:lstStyle/>
          <a:p>
            <a:r>
              <a:rPr lang="nl-NL" b="1" dirty="0"/>
              <a:t>Ook verticaal transport</a:t>
            </a:r>
          </a:p>
        </p:txBody>
      </p:sp>
      <p:pic>
        <p:nvPicPr>
          <p:cNvPr id="5" name="Picture 8" descr="Budapest, Metro, Hongarije, Station">
            <a:extLst>
              <a:ext uri="{FF2B5EF4-FFF2-40B4-BE49-F238E27FC236}">
                <a16:creationId xmlns:a16="http://schemas.microsoft.com/office/drawing/2014/main" id="{463E8ADE-A78A-B31A-24F7-31EEF6739F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27" t="-1337" r="-237" b="1337"/>
          <a:stretch/>
        </p:blipFill>
        <p:spPr bwMode="auto">
          <a:xfrm>
            <a:off x="2857988" y="2939473"/>
            <a:ext cx="3082862" cy="2700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Raket Lancering, Raket, Opstijgen">
            <a:extLst>
              <a:ext uri="{FF2B5EF4-FFF2-40B4-BE49-F238E27FC236}">
                <a16:creationId xmlns:a16="http://schemas.microsoft.com/office/drawing/2014/main" id="{EBC6A87B-47D4-4CC5-3841-7E938FDD58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8048" y="2945153"/>
            <a:ext cx="3082862" cy="2700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77315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CE8D622-8B6C-BD6E-BAAE-E90763A5AA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52736"/>
            <a:ext cx="10515600" cy="1008111"/>
          </a:xfrm>
        </p:spPr>
        <p:txBody>
          <a:bodyPr>
            <a:normAutofit/>
          </a:bodyPr>
          <a:lstStyle/>
          <a:p>
            <a:r>
              <a:rPr lang="nl-NL" b="1" dirty="0"/>
              <a:t>Uitvoering van het project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EBD3230-73EE-17C0-443B-23821A9152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48880"/>
            <a:ext cx="10515600" cy="4168460"/>
          </a:xfrm>
        </p:spPr>
        <p:txBody>
          <a:bodyPr>
            <a:normAutofit/>
          </a:bodyPr>
          <a:lstStyle/>
          <a:p>
            <a:endParaRPr lang="nl-NL" dirty="0"/>
          </a:p>
          <a:p>
            <a:r>
              <a:rPr lang="nl-NL" dirty="0"/>
              <a:t>We gaan in groepen aan de slag, groepen indeling door jullie leerkracht.</a:t>
            </a:r>
          </a:p>
          <a:p>
            <a:r>
              <a:rPr lang="nl-NL" dirty="0"/>
              <a:t>We lezen samen het logboek en de spelregels.</a:t>
            </a:r>
          </a:p>
          <a:p>
            <a:r>
              <a:rPr lang="nl-NL" dirty="0"/>
              <a:t>De groep bekijkt het materiaalpakket en zoekt uit, wat de school kan toevoegen.</a:t>
            </a:r>
          </a:p>
          <a:p>
            <a:r>
              <a:rPr lang="nl-NL" dirty="0"/>
              <a:t>De groep bedenkt een werkstuk, dat iets verticaal kan transporteren.</a:t>
            </a:r>
            <a:r>
              <a:rPr lang="nl-NL" sz="3600" dirty="0"/>
              <a:t> 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33403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CE8D622-8B6C-BD6E-BAAE-E90763A5AA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788" y="980728"/>
            <a:ext cx="10874424" cy="1080120"/>
          </a:xfrm>
        </p:spPr>
        <p:txBody>
          <a:bodyPr>
            <a:normAutofit/>
          </a:bodyPr>
          <a:lstStyle/>
          <a:p>
            <a:r>
              <a:rPr lang="nl-NL" b="1" dirty="0"/>
              <a:t>Spelregels (1/2)</a:t>
            </a:r>
          </a:p>
        </p:txBody>
      </p:sp>
      <p:sp>
        <p:nvSpPr>
          <p:cNvPr id="5" name="Tijdelijke aanduiding voor inhoud 5">
            <a:extLst>
              <a:ext uri="{FF2B5EF4-FFF2-40B4-BE49-F238E27FC236}">
                <a16:creationId xmlns:a16="http://schemas.microsoft.com/office/drawing/2014/main" id="{D10B1668-6704-0B38-16E5-F31CFEEC44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376" y="2276872"/>
            <a:ext cx="11521280" cy="3024336"/>
          </a:xfrm>
        </p:spPr>
        <p:txBody>
          <a:bodyPr>
            <a:noAutofit/>
          </a:bodyPr>
          <a:lstStyle/>
          <a:p>
            <a:pPr algn="l">
              <a:buFont typeface="+mj-lt"/>
              <a:buAutoNum type="arabicPeriod"/>
            </a:pPr>
            <a:r>
              <a:rPr lang="nl-NL" sz="2000" dirty="0"/>
              <a:t>De grootte van het werkstuk mag maximaal 60×60 cm zijn.</a:t>
            </a:r>
          </a:p>
          <a:p>
            <a:pPr algn="l">
              <a:buFont typeface="+mj-lt"/>
              <a:buAutoNum type="arabicPeriod"/>
            </a:pPr>
            <a:r>
              <a:rPr lang="nl-NL" sz="2000" dirty="0"/>
              <a:t>De hoogte van het werkstuk is onbeperkt, maar het moet wel in een auto veilig vervoerd kunnen worden.</a:t>
            </a:r>
          </a:p>
          <a:p>
            <a:pPr algn="l">
              <a:buFont typeface="+mj-lt"/>
              <a:buAutoNum type="arabicPeriod"/>
            </a:pPr>
            <a:r>
              <a:rPr lang="nl-NL" sz="2000" dirty="0"/>
              <a:t>Het werkstuk moet sterk en stabiel zijn, denk aan het transport in een auto naar Pax </a:t>
            </a:r>
            <a:r>
              <a:rPr lang="nl-NL" sz="2000" dirty="0" err="1"/>
              <a:t>christi</a:t>
            </a:r>
            <a:r>
              <a:rPr lang="nl-NL" sz="2000" dirty="0"/>
              <a:t> college.</a:t>
            </a:r>
          </a:p>
          <a:p>
            <a:pPr algn="l">
              <a:buFont typeface="+mj-lt"/>
              <a:buAutoNum type="arabicPeriod"/>
            </a:pPr>
            <a:r>
              <a:rPr lang="nl-NL" sz="2000" dirty="0"/>
              <a:t>Het maximale gewicht mag niet meer dan 20kg. zijn.</a:t>
            </a:r>
          </a:p>
          <a:p>
            <a:pPr algn="l">
              <a:buFont typeface="+mj-lt"/>
              <a:buAutoNum type="arabicPeriod"/>
            </a:pPr>
            <a:r>
              <a:rPr lang="nl-NL" sz="2000" dirty="0"/>
              <a:t>Het is extra gaaf als het werkstuk kan bewegen, mechanisch of elektrisch (niet rechtstreeks op 220 volt, maar via een transformator of batterij). </a:t>
            </a:r>
            <a:endParaRPr lang="nl-NL" sz="500" dirty="0"/>
          </a:p>
        </p:txBody>
      </p:sp>
    </p:spTree>
    <p:extLst>
      <p:ext uri="{BB962C8B-B14F-4D97-AF65-F5344CB8AC3E}">
        <p14:creationId xmlns:p14="http://schemas.microsoft.com/office/powerpoint/2010/main" val="16315675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CE8D622-8B6C-BD6E-BAAE-E90763A5AA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788" y="980728"/>
            <a:ext cx="10874424" cy="1080120"/>
          </a:xfrm>
        </p:spPr>
        <p:txBody>
          <a:bodyPr>
            <a:normAutofit/>
          </a:bodyPr>
          <a:lstStyle/>
          <a:p>
            <a:r>
              <a:rPr lang="nl-NL" b="1" dirty="0"/>
              <a:t>Spelregels (2/2)</a:t>
            </a:r>
          </a:p>
        </p:txBody>
      </p:sp>
      <p:sp>
        <p:nvSpPr>
          <p:cNvPr id="5" name="Tijdelijke aanduiding voor inhoud 5">
            <a:extLst>
              <a:ext uri="{FF2B5EF4-FFF2-40B4-BE49-F238E27FC236}">
                <a16:creationId xmlns:a16="http://schemas.microsoft.com/office/drawing/2014/main" id="{D10B1668-6704-0B38-16E5-F31CFEEC44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376" y="2276872"/>
            <a:ext cx="11521280" cy="3456384"/>
          </a:xfrm>
        </p:spPr>
        <p:txBody>
          <a:bodyPr>
            <a:noAutofit/>
          </a:bodyPr>
          <a:lstStyle/>
          <a:p>
            <a:pPr marL="457200" indent="-457200" algn="l">
              <a:buFont typeface="+mj-lt"/>
              <a:buAutoNum type="arabicPeriod" startAt="6"/>
            </a:pPr>
            <a:r>
              <a:rPr lang="nl-NL" sz="2000" i="0" dirty="0">
                <a:effectLst/>
              </a:rPr>
              <a:t>Op de grondplaat bouw en/of schilder je de omgeving van het werkstuk. Als het werkstuk  is geschilderd is dat natuurlijk mooier. </a:t>
            </a:r>
          </a:p>
          <a:p>
            <a:pPr marL="457200" indent="-457200" algn="l">
              <a:buFont typeface="+mj-lt"/>
              <a:buAutoNum type="arabicPeriod" startAt="6"/>
            </a:pPr>
            <a:r>
              <a:rPr lang="nl-NL" sz="2000" i="0" dirty="0">
                <a:effectLst/>
              </a:rPr>
              <a:t>Je mag extra’s toevoegen, zoals verlichting, geluid, andere of gebruikte materialen toepassen.</a:t>
            </a:r>
          </a:p>
          <a:p>
            <a:pPr marL="457200" indent="-457200" algn="l">
              <a:buFont typeface="+mj-lt"/>
              <a:buAutoNum type="arabicPeriod" startAt="6"/>
            </a:pPr>
            <a:r>
              <a:rPr lang="nl-NL" sz="2000" i="0" dirty="0">
                <a:effectLst/>
              </a:rPr>
              <a:t>Het gebruik van Mecano, </a:t>
            </a:r>
            <a:r>
              <a:rPr lang="nl-NL" sz="2000" i="0" dirty="0" err="1">
                <a:effectLst/>
              </a:rPr>
              <a:t>Knex</a:t>
            </a:r>
            <a:r>
              <a:rPr lang="nl-NL" sz="2000" i="0" dirty="0">
                <a:effectLst/>
              </a:rPr>
              <a:t>, Lego of iets dergelijks is niet toegestaan in de constructie. Wel kun je gebruik maken van kleine motortjes en tandwielen van Lego. Lego-poppetjes als aankleding zijn toegestaan.</a:t>
            </a:r>
          </a:p>
          <a:p>
            <a:pPr marL="457200" indent="-457200" algn="l">
              <a:buFont typeface="+mj-lt"/>
              <a:buAutoNum type="arabicPeriod" startAt="6"/>
            </a:pPr>
            <a:r>
              <a:rPr lang="nl-NL" sz="2000" dirty="0"/>
              <a:t>Gebruik geen water in of met je werkstuk.</a:t>
            </a:r>
            <a:endParaRPr lang="nl-NL" sz="2000" i="0" dirty="0">
              <a:effectLst/>
            </a:endParaRPr>
          </a:p>
          <a:p>
            <a:pPr marL="457200" indent="-457200" algn="l">
              <a:buFont typeface="+mj-lt"/>
              <a:buAutoNum type="arabicPeriod" startAt="6"/>
            </a:pPr>
            <a:r>
              <a:rPr lang="nl-NL" sz="2000" i="0" dirty="0">
                <a:effectLst/>
              </a:rPr>
              <a:t>Gebruik het logboek: volg het stappenplan, beantwoord de vragen en schrijf een kort verslag na elke les.</a:t>
            </a:r>
          </a:p>
        </p:txBody>
      </p:sp>
    </p:spTree>
    <p:extLst>
      <p:ext uri="{BB962C8B-B14F-4D97-AF65-F5344CB8AC3E}">
        <p14:creationId xmlns:p14="http://schemas.microsoft.com/office/powerpoint/2010/main" val="18524263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CE8D622-8B6C-BD6E-BAAE-E90763A5AA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80729"/>
            <a:ext cx="10515600" cy="1080120"/>
          </a:xfrm>
        </p:spPr>
        <p:txBody>
          <a:bodyPr>
            <a:normAutofit/>
          </a:bodyPr>
          <a:lstStyle/>
          <a:p>
            <a:r>
              <a:rPr lang="nl-NL" b="1" dirty="0"/>
              <a:t>Hoe beginnen we?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61DA27DB-52B5-D7BA-BCCD-F16ABD615A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1995" y="2636912"/>
            <a:ext cx="10515600" cy="28803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2000" dirty="0"/>
              <a:t>Als de groep het eens is over het werkstuk maken we een plan.</a:t>
            </a:r>
          </a:p>
          <a:p>
            <a:r>
              <a:rPr lang="nl-NL" sz="2000" dirty="0"/>
              <a:t>Maak een schets of tekening van het geheel.</a:t>
            </a:r>
          </a:p>
          <a:p>
            <a:r>
              <a:rPr lang="nl-NL" sz="2000" dirty="0"/>
              <a:t>Bepaal wat je nog nodig hebt, (boodschappenlijstje).</a:t>
            </a:r>
          </a:p>
          <a:p>
            <a:r>
              <a:rPr lang="nl-NL" sz="2000" dirty="0"/>
              <a:t>Overleg met de leerkracht wanneer en hoe lang we mogen werken aan deze opdracht.</a:t>
            </a:r>
          </a:p>
          <a:p>
            <a:r>
              <a:rPr lang="nl-NL" sz="2000" dirty="0"/>
              <a:t>Maak een tijdsplan. Het werkstuk moet ingeleverd worden op 29 mei.</a:t>
            </a:r>
          </a:p>
          <a:p>
            <a:r>
              <a:rPr lang="nl-NL" sz="2000" dirty="0"/>
              <a:t>Spreek af, wie wat doet </a:t>
            </a:r>
          </a:p>
        </p:txBody>
      </p:sp>
    </p:spTree>
    <p:extLst>
      <p:ext uri="{BB962C8B-B14F-4D97-AF65-F5344CB8AC3E}">
        <p14:creationId xmlns:p14="http://schemas.microsoft.com/office/powerpoint/2010/main" val="39327959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8215C2C3-BFB4-20B5-B369-049B2F2FDD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708921"/>
            <a:ext cx="10515600" cy="2592288"/>
          </a:xfrm>
        </p:spPr>
        <p:txBody>
          <a:bodyPr>
            <a:normAutofit/>
          </a:bodyPr>
          <a:lstStyle/>
          <a:p>
            <a:r>
              <a:rPr lang="nl-NL" dirty="0"/>
              <a:t>De begeleiders komen nog 2 keer op bezoek tijdens de les.</a:t>
            </a:r>
          </a:p>
          <a:p>
            <a:r>
              <a:rPr lang="nl-NL" dirty="0"/>
              <a:t>Zijn er vragen en onduidelijkheden vraag de leerkracht of de begeleiders.</a:t>
            </a:r>
          </a:p>
          <a:p>
            <a:r>
              <a:rPr lang="nl-NL" dirty="0"/>
              <a:t>Familieleden mogen advies geven maar het werkstuk moet gemaakt worden door de kinderen.</a:t>
            </a:r>
          </a:p>
          <a:p>
            <a:r>
              <a:rPr lang="nl-NL" dirty="0"/>
              <a:t>Werk na iedere les het logboek bij.</a:t>
            </a:r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F006B0C8-EDCA-2822-B7BB-F46DADCCC8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80728"/>
            <a:ext cx="10515600" cy="1080120"/>
          </a:xfrm>
        </p:spPr>
        <p:txBody>
          <a:bodyPr/>
          <a:lstStyle/>
          <a:p>
            <a:r>
              <a:rPr lang="nl-NL" b="1" dirty="0"/>
              <a:t>Leef je uit en……..</a:t>
            </a:r>
          </a:p>
        </p:txBody>
      </p:sp>
    </p:spTree>
    <p:extLst>
      <p:ext uri="{BB962C8B-B14F-4D97-AF65-F5344CB8AC3E}">
        <p14:creationId xmlns:p14="http://schemas.microsoft.com/office/powerpoint/2010/main" val="24484273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>
            <a:extLst>
              <a:ext uri="{FF2B5EF4-FFF2-40B4-BE49-F238E27FC236}">
                <a16:creationId xmlns:a16="http://schemas.microsoft.com/office/drawing/2014/main" id="{F006B0C8-EDCA-2822-B7BB-F46DADCCC8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92385"/>
            <a:ext cx="10515600" cy="997678"/>
          </a:xfrm>
        </p:spPr>
        <p:txBody>
          <a:bodyPr/>
          <a:lstStyle/>
          <a:p>
            <a:r>
              <a:rPr lang="nl-NL" b="1" dirty="0"/>
              <a:t>Nog even dit……….</a:t>
            </a:r>
          </a:p>
        </p:txBody>
      </p:sp>
      <p:sp>
        <p:nvSpPr>
          <p:cNvPr id="7" name="Tijdelijke aanduiding voor inhoud 6">
            <a:extLst>
              <a:ext uri="{FF2B5EF4-FFF2-40B4-BE49-F238E27FC236}">
                <a16:creationId xmlns:a16="http://schemas.microsoft.com/office/drawing/2014/main" id="{65DE10E6-DFA2-FC00-0625-E2B87C76C1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48880"/>
            <a:ext cx="10515600" cy="13681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2000" dirty="0"/>
              <a:t>Gebruik de decoupeerzaag en boormachine onder toezicht van de leerkracht !!!</a:t>
            </a:r>
          </a:p>
          <a:p>
            <a:pPr marL="0" indent="0">
              <a:buNone/>
            </a:pPr>
            <a:r>
              <a:rPr lang="nl-NL" sz="2000" dirty="0"/>
              <a:t>Bij gebruik van machines geen sieraden shawls en loshangende haren !!!</a:t>
            </a:r>
          </a:p>
          <a:p>
            <a:pPr marL="0" indent="0">
              <a:buNone/>
            </a:pPr>
            <a:r>
              <a:rPr lang="nl-NL" sz="2000" dirty="0"/>
              <a:t>Gebruik een veiligheidsbril !!!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06D9729A-55CB-64F3-4EB6-17B449D827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69" y="4094984"/>
            <a:ext cx="2088232" cy="1936577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6F00F904-E42F-1E02-E383-E6FDCDAA51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5873" y="3933056"/>
            <a:ext cx="1981200" cy="1701245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217DDB5B-5A9A-90F4-EE56-442659A7B5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2831" y="4075849"/>
            <a:ext cx="3331826" cy="1701245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202E14C7-31BF-836B-F12D-24FA6B96BA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0415" y="4075849"/>
            <a:ext cx="3093416" cy="1824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6004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>
            <a:extLst>
              <a:ext uri="{FF2B5EF4-FFF2-40B4-BE49-F238E27FC236}">
                <a16:creationId xmlns:a16="http://schemas.microsoft.com/office/drawing/2014/main" id="{623B82AD-121D-0674-A56A-2C8BF00F0E0C}"/>
              </a:ext>
            </a:extLst>
          </p:cNvPr>
          <p:cNvSpPr/>
          <p:nvPr/>
        </p:nvSpPr>
        <p:spPr>
          <a:xfrm>
            <a:off x="5735960" y="2492896"/>
            <a:ext cx="4752528" cy="3312368"/>
          </a:xfrm>
          <a:prstGeom prst="rect">
            <a:avLst/>
          </a:prstGeom>
          <a:solidFill>
            <a:srgbClr val="2C2E8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F006B0C8-EDCA-2822-B7BB-F46DADCCC8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96752"/>
            <a:ext cx="10515600" cy="1152128"/>
          </a:xfrm>
        </p:spPr>
        <p:txBody>
          <a:bodyPr>
            <a:normAutofit fontScale="90000"/>
          </a:bodyPr>
          <a:lstStyle/>
          <a:p>
            <a:r>
              <a:rPr lang="nl-NL" b="1" dirty="0"/>
              <a:t>Zorg voor (veilig) vervoer naar Pax Christi College</a:t>
            </a:r>
          </a:p>
        </p:txBody>
      </p:sp>
      <p:pic>
        <p:nvPicPr>
          <p:cNvPr id="2" name="Picture 4" descr="Veilig op vakantie – de Gouwe Auto en Banden">
            <a:extLst>
              <a:ext uri="{FF2B5EF4-FFF2-40B4-BE49-F238E27FC236}">
                <a16:creationId xmlns:a16="http://schemas.microsoft.com/office/drawing/2014/main" id="{A1E42B77-A05B-16A3-46EB-2CE0B57C147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9976" y="2636912"/>
            <a:ext cx="4481320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9363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5F4875A-A500-F530-7402-386B85BC99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      </a:t>
            </a:r>
            <a:r>
              <a:rPr lang="nl-NL"/>
              <a:t>Zonder techniek, </a:t>
            </a:r>
            <a:r>
              <a:rPr lang="nl-NL" dirty="0"/>
              <a:t>Geen toekomst</a:t>
            </a:r>
          </a:p>
        </p:txBody>
      </p:sp>
      <p:pic>
        <p:nvPicPr>
          <p:cNvPr id="6" name="Onlinemedia 5" title="Zonder techniek geen toekomst">
            <a:hlinkClick r:id="" action="ppaction://media"/>
            <a:extLst>
              <a:ext uri="{FF2B5EF4-FFF2-40B4-BE49-F238E27FC236}">
                <a16:creationId xmlns:a16="http://schemas.microsoft.com/office/drawing/2014/main" id="{2797BE3C-89B9-4AC8-1DD7-A42DCB9FEC7E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135560" y="1916832"/>
            <a:ext cx="7837468" cy="4408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26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>
            <a:extLst>
              <a:ext uri="{FF2B5EF4-FFF2-40B4-BE49-F238E27FC236}">
                <a16:creationId xmlns:a16="http://schemas.microsoft.com/office/drawing/2014/main" id="{F006B0C8-EDCA-2822-B7BB-F46DADCCC8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730" y="1340768"/>
            <a:ext cx="11869270" cy="1440160"/>
          </a:xfrm>
        </p:spPr>
        <p:txBody>
          <a:bodyPr>
            <a:noAutofit/>
          </a:bodyPr>
          <a:lstStyle/>
          <a:p>
            <a:r>
              <a:rPr lang="nl-NL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Waarom organiseren we de techniek-wedstrijd?</a:t>
            </a:r>
          </a:p>
        </p:txBody>
      </p:sp>
      <p:sp>
        <p:nvSpPr>
          <p:cNvPr id="6" name="Tijdelijke aanduiding voor inhoud 2">
            <a:extLst>
              <a:ext uri="{FF2B5EF4-FFF2-40B4-BE49-F238E27FC236}">
                <a16:creationId xmlns:a16="http://schemas.microsoft.com/office/drawing/2014/main" id="{055A964B-EA61-04EA-3EB3-B3F7279A0F90}"/>
              </a:ext>
            </a:extLst>
          </p:cNvPr>
          <p:cNvSpPr txBox="1">
            <a:spLocks/>
          </p:cNvSpPr>
          <p:nvPr/>
        </p:nvSpPr>
        <p:spPr>
          <a:xfrm>
            <a:off x="587388" y="2996952"/>
            <a:ext cx="11017224" cy="32403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ontserrat Medium" panose="000006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/>
              <a:t>Organisatie en begeleiden van</a:t>
            </a:r>
            <a:r>
              <a:rPr lang="nl-NL" dirty="0">
                <a:solidFill>
                  <a:srgbClr val="FF0000"/>
                </a:solidFill>
              </a:rPr>
              <a:t> </a:t>
            </a:r>
            <a:r>
              <a:rPr lang="nl-NL" dirty="0"/>
              <a:t>een wedstrijd voor groep 7 en 8 leerlingen.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l-NL" dirty="0"/>
          </a:p>
          <a:p>
            <a:r>
              <a:rPr lang="nl-NL" dirty="0"/>
              <a:t>Het stimuleren van technische vaardigheden in het basisonderwijs door middel van een technisch project.</a:t>
            </a:r>
          </a:p>
          <a:p>
            <a:endParaRPr lang="nl-NL" dirty="0"/>
          </a:p>
          <a:p>
            <a:r>
              <a:rPr lang="nl-NL" dirty="0"/>
              <a:t>Er doen ongeveer 600 leerlingen mee. We verwachten zo’n 180 werkstukken.</a:t>
            </a:r>
          </a:p>
        </p:txBody>
      </p:sp>
    </p:spTree>
    <p:extLst>
      <p:ext uri="{BB962C8B-B14F-4D97-AF65-F5344CB8AC3E}">
        <p14:creationId xmlns:p14="http://schemas.microsoft.com/office/powerpoint/2010/main" val="38168472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CE8D622-8B6C-BD6E-BAAE-E90763A5AA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400" y="1464895"/>
            <a:ext cx="10658400" cy="4556393"/>
          </a:xfrm>
        </p:spPr>
        <p:txBody>
          <a:bodyPr>
            <a:normAutofit/>
          </a:bodyPr>
          <a:lstStyle/>
          <a:p>
            <a:r>
              <a:rPr lang="nl-NL" sz="3200" b="1" dirty="0"/>
              <a:t>Er zijn heel veel technische mensen nodig</a:t>
            </a:r>
            <a:r>
              <a:rPr lang="nl-NL" sz="3200" b="1" dirty="0">
                <a:solidFill>
                  <a:srgbClr val="FF0000"/>
                </a:solidFill>
              </a:rPr>
              <a:t>,</a:t>
            </a:r>
            <a:r>
              <a:rPr lang="nl-NL" sz="3200" b="1" dirty="0"/>
              <a:t> nu en in de toekomst. </a:t>
            </a:r>
            <a:br>
              <a:rPr lang="nl-NL" sz="3200" b="1" dirty="0"/>
            </a:br>
            <a:br>
              <a:rPr lang="nl-NL" sz="3200" b="1" dirty="0"/>
            </a:br>
            <a:r>
              <a:rPr lang="nl-NL" sz="3200" b="1" dirty="0"/>
              <a:t>Vier op de vijf bedrijven maakt zich zorgen.</a:t>
            </a:r>
            <a:br>
              <a:rPr lang="nl-NL" sz="3200" b="1" dirty="0"/>
            </a:br>
            <a:r>
              <a:rPr lang="nl-NL" sz="3200" b="1" dirty="0"/>
              <a:t>Er zijn DUIZENDEN nieuwe vakmensen nodig.</a:t>
            </a:r>
          </a:p>
        </p:txBody>
      </p:sp>
    </p:spTree>
    <p:extLst>
      <p:ext uri="{BB962C8B-B14F-4D97-AF65-F5344CB8AC3E}">
        <p14:creationId xmlns:p14="http://schemas.microsoft.com/office/powerpoint/2010/main" val="14555809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igitale klok radiogestuurd met weekdagen (TE7651799) - Rutten Elektroshop">
            <a:extLst>
              <a:ext uri="{FF2B5EF4-FFF2-40B4-BE49-F238E27FC236}">
                <a16:creationId xmlns:a16="http://schemas.microsoft.com/office/drawing/2014/main" id="{47B4847C-81D1-1591-7F23-C5754F1802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285" y="3638172"/>
            <a:ext cx="2381810" cy="202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Regendouche met Thermostaat Douchekraan set chroom - Valisa.nl - Design  Sanitair Winkel">
            <a:extLst>
              <a:ext uri="{FF2B5EF4-FFF2-40B4-BE49-F238E27FC236}">
                <a16:creationId xmlns:a16="http://schemas.microsoft.com/office/drawing/2014/main" id="{A48F1D68-2291-2DF5-8EA5-356E69416C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6306" y="3861048"/>
            <a:ext cx="2049307" cy="1676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115A402F-234D-D951-94B7-FB316E721C4C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95262" y="3638171"/>
            <a:ext cx="2399972" cy="2023077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5CA1E1AC-6C72-96F9-FB96-C5EA38813E05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34401" y="3429000"/>
            <a:ext cx="2814637" cy="2519625"/>
          </a:xfrm>
          <a:prstGeom prst="rect">
            <a:avLst/>
          </a:prstGeom>
        </p:spPr>
      </p:pic>
      <p:sp>
        <p:nvSpPr>
          <p:cNvPr id="7" name="Titel 6">
            <a:extLst>
              <a:ext uri="{FF2B5EF4-FFF2-40B4-BE49-F238E27FC236}">
                <a16:creationId xmlns:a16="http://schemas.microsoft.com/office/drawing/2014/main" id="{35776B97-A16A-2385-0204-946087E6FA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15035"/>
            <a:ext cx="6512859" cy="1488141"/>
          </a:xfrm>
        </p:spPr>
        <p:txBody>
          <a:bodyPr>
            <a:normAutofit/>
          </a:bodyPr>
          <a:lstStyle/>
          <a:p>
            <a:r>
              <a:rPr lang="nl-NL" sz="4000" b="1" dirty="0"/>
              <a:t>Techniek in de ochtend</a:t>
            </a:r>
          </a:p>
        </p:txBody>
      </p:sp>
    </p:spTree>
    <p:extLst>
      <p:ext uri="{BB962C8B-B14F-4D97-AF65-F5344CB8AC3E}">
        <p14:creationId xmlns:p14="http://schemas.microsoft.com/office/powerpoint/2010/main" val="38834269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52F8D7B4-60C4-B73E-2211-8AD2A3BFB5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8606"/>
            <a:ext cx="10515600" cy="857839"/>
          </a:xfrm>
        </p:spPr>
        <p:txBody>
          <a:bodyPr>
            <a:normAutofit fontScale="90000"/>
          </a:bodyPr>
          <a:lstStyle/>
          <a:p>
            <a:r>
              <a:rPr lang="nl-NL" sz="4000" b="1" dirty="0"/>
              <a:t>Maar wat doe je als het stuk is, weggooien? Nee toch?</a:t>
            </a:r>
          </a:p>
        </p:txBody>
      </p:sp>
      <p:pic>
        <p:nvPicPr>
          <p:cNvPr id="5" name="Picture 2" descr="Vuilniszakken opentrekken om adressen van afvaldumpers te vinden - Omroep  Brabant">
            <a:extLst>
              <a:ext uri="{FF2B5EF4-FFF2-40B4-BE49-F238E27FC236}">
                <a16:creationId xmlns:a16="http://schemas.microsoft.com/office/drawing/2014/main" id="{BD10F9E0-F645-4B9F-005E-E632B03225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432" y="2837470"/>
            <a:ext cx="4431036" cy="3171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Verontreinigingsconcept Vuilnishoop Op Vuilstortplaats of Afval Van  Vuilstortplaats Van Algemene Waarschuwing Van Huishoudens Stock Foto -  Image of troep, pakket: 183024634">
            <a:extLst>
              <a:ext uri="{FF2B5EF4-FFF2-40B4-BE49-F238E27FC236}">
                <a16:creationId xmlns:a16="http://schemas.microsoft.com/office/drawing/2014/main" id="{26D57985-A2EE-C883-E9F1-4926946C43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96"/>
          <a:stretch/>
        </p:blipFill>
        <p:spPr bwMode="auto">
          <a:xfrm>
            <a:off x="6384032" y="2836095"/>
            <a:ext cx="4458766" cy="3172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40530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CE8D622-8B6C-BD6E-BAAE-E90763A5AA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901" y="1464895"/>
            <a:ext cx="10825899" cy="1081081"/>
          </a:xfrm>
        </p:spPr>
        <p:txBody>
          <a:bodyPr>
            <a:normAutofit fontScale="90000"/>
          </a:bodyPr>
          <a:lstStyle/>
          <a:p>
            <a:r>
              <a:rPr lang="nl-NL" b="1" dirty="0"/>
              <a:t>Repareren, maar dan heb je een technicus nodig…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C4F1256E-4CC6-7667-B233-6820C815A2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04091" y="4316082"/>
            <a:ext cx="2142566" cy="1530007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86E79180-CC76-B316-815F-4C0646C43C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7408" y="4312025"/>
            <a:ext cx="2166449" cy="1515036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62363A47-88C7-B192-105E-10C3E059B7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6303" y="4312025"/>
            <a:ext cx="2166448" cy="1515035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0D2BAB96-800D-E42D-90D4-E747AF9990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25197" y="4312025"/>
            <a:ext cx="2166449" cy="1530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7115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CE8D622-8B6C-BD6E-BAAE-E90763A5AA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901" y="1464895"/>
            <a:ext cx="10825899" cy="1081081"/>
          </a:xfrm>
        </p:spPr>
        <p:txBody>
          <a:bodyPr>
            <a:normAutofit fontScale="90000"/>
          </a:bodyPr>
          <a:lstStyle/>
          <a:p>
            <a:r>
              <a:rPr lang="nl-NL" b="1" dirty="0"/>
              <a:t>Krijg je vieze handen van technisch werk? Soms wel, maar meestal niet</a:t>
            </a:r>
          </a:p>
        </p:txBody>
      </p:sp>
      <p:pic>
        <p:nvPicPr>
          <p:cNvPr id="9" name="Picture 2" descr="Remschijf, Werkplaats, Auto, Service">
            <a:extLst>
              <a:ext uri="{FF2B5EF4-FFF2-40B4-BE49-F238E27FC236}">
                <a16:creationId xmlns:a16="http://schemas.microsoft.com/office/drawing/2014/main" id="{E1374CAC-35E0-3EE8-EF32-1EBE818CB4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400" y="3328682"/>
            <a:ext cx="3024336" cy="2533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Olie, Motor, Het Veranderen Van De Olie">
            <a:extLst>
              <a:ext uri="{FF2B5EF4-FFF2-40B4-BE49-F238E27FC236}">
                <a16:creationId xmlns:a16="http://schemas.microsoft.com/office/drawing/2014/main" id="{3B9BFE32-CC68-3ABE-1E46-131D1C8D74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2315" y="3328681"/>
            <a:ext cx="3166971" cy="2533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Lassen, Werk, Harde Hoed, Plaatwerk">
            <a:extLst>
              <a:ext uri="{FF2B5EF4-FFF2-40B4-BE49-F238E27FC236}">
                <a16:creationId xmlns:a16="http://schemas.microsoft.com/office/drawing/2014/main" id="{A3ACD6F2-CB9E-D0E4-1C92-A46AD8CB3F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82"/>
          <a:stretch/>
        </p:blipFill>
        <p:spPr bwMode="auto">
          <a:xfrm>
            <a:off x="8311865" y="3328682"/>
            <a:ext cx="3152889" cy="2533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0392497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946</TotalTime>
  <Words>766</Words>
  <Application>Microsoft Office PowerPoint</Application>
  <PresentationFormat>Breedbeeld</PresentationFormat>
  <Paragraphs>88</Paragraphs>
  <Slides>27</Slides>
  <Notes>8</Notes>
  <HiddenSlides>0</HiddenSlides>
  <MMClips>2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27</vt:i4>
      </vt:variant>
    </vt:vector>
  </HeadingPairs>
  <TitlesOfParts>
    <vt:vector size="33" baseType="lpstr">
      <vt:lpstr>Arial</vt:lpstr>
      <vt:lpstr>Calibri</vt:lpstr>
      <vt:lpstr>Montserrat Medium</vt:lpstr>
      <vt:lpstr>Roboto</vt:lpstr>
      <vt:lpstr>Times New Roman</vt:lpstr>
      <vt:lpstr>Kantoorthema</vt:lpstr>
      <vt:lpstr>PowerPoint-presentatie</vt:lpstr>
      <vt:lpstr>Wat doen de Vrienden van de Techniek</vt:lpstr>
      <vt:lpstr>      Zonder techniek, Geen toekomst</vt:lpstr>
      <vt:lpstr>Waarom organiseren we de techniek-wedstrijd?</vt:lpstr>
      <vt:lpstr>Er zijn heel veel technische mensen nodig, nu en in de toekomst.   Vier op de vijf bedrijven maakt zich zorgen. Er zijn DUIZENDEN nieuwe vakmensen nodig.</vt:lpstr>
      <vt:lpstr>Techniek in de ochtend</vt:lpstr>
      <vt:lpstr>Maar wat doe je als het stuk is, weggooien? Nee toch?</vt:lpstr>
      <vt:lpstr>Repareren, maar dan heb je een technicus nodig…</vt:lpstr>
      <vt:lpstr>Krijg je vieze handen van technisch werk? Soms wel, maar meestal niet</vt:lpstr>
      <vt:lpstr>Enkele technische beroepen, weet jij welke??</vt:lpstr>
      <vt:lpstr>En welke zijn dit??</vt:lpstr>
      <vt:lpstr>In welke sectoren is er veel tekort aan vakmensen?</vt:lpstr>
      <vt:lpstr>PowerPoint-presentatie</vt:lpstr>
      <vt:lpstr>Er zijn veel handen nodig, maar ook bedenkers</vt:lpstr>
      <vt:lpstr>De techniekwedstrijd 2024</vt:lpstr>
      <vt:lpstr>Wat en hoe?</vt:lpstr>
      <vt:lpstr>Uitvoering</vt:lpstr>
      <vt:lpstr>Voorbeelden  Kranen en liften</vt:lpstr>
      <vt:lpstr>Voorbeelden  Takelen en heffen</vt:lpstr>
      <vt:lpstr>Ook verticaal transport</vt:lpstr>
      <vt:lpstr>Uitvoering van het project</vt:lpstr>
      <vt:lpstr>Spelregels (1/2)</vt:lpstr>
      <vt:lpstr>Spelregels (2/2)</vt:lpstr>
      <vt:lpstr>Hoe beginnen we?</vt:lpstr>
      <vt:lpstr>Leef je uit en……..</vt:lpstr>
      <vt:lpstr>Nog even dit……….</vt:lpstr>
      <vt:lpstr>Zorg voor (veilig) vervoer naar Pax Christi College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Ruud van Dodewaard</dc:creator>
  <cp:lastModifiedBy>Tom van de Geijn</cp:lastModifiedBy>
  <cp:revision>45</cp:revision>
  <dcterms:created xsi:type="dcterms:W3CDTF">2023-09-29T13:27:50Z</dcterms:created>
  <dcterms:modified xsi:type="dcterms:W3CDTF">2024-03-18T08:13:41Z</dcterms:modified>
</cp:coreProperties>
</file>